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260" r:id="rId6"/>
    <p:sldId id="261" r:id="rId7"/>
    <p:sldId id="265" r:id="rId8"/>
    <p:sldId id="268" r:id="rId9"/>
    <p:sldId id="269" r:id="rId10"/>
    <p:sldId id="270" r:id="rId11"/>
    <p:sldId id="271" r:id="rId12"/>
    <p:sldId id="272" r:id="rId13"/>
    <p:sldId id="273" r:id="rId14"/>
    <p:sldId id="274" r:id="rId15"/>
    <p:sldId id="266" r:id="rId16"/>
    <p:sldId id="267"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C78DFC-A258-4699-90B2-5B8E8B9E3A8F}">
  <a:tblStyle styleId="{4DC78DFC-A258-4699-90B2-5B8E8B9E3A8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907" y="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fcf1f1cf6a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gfcf1f1cf6a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 name="Google Shape;28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8"/>
        <p:cNvGrpSpPr/>
        <p:nvPr/>
      </p:nvGrpSpPr>
      <p:grpSpPr>
        <a:xfrm>
          <a:off x="0" y="0"/>
          <a:ext cx="0" cy="0"/>
          <a:chOff x="0" y="0"/>
          <a:chExt cx="0" cy="0"/>
        </a:xfrm>
      </p:grpSpPr>
      <p:sp>
        <p:nvSpPr>
          <p:cNvPr id="109" name="Google Shape;109;p12"/>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1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1"/>
        <p:cNvGrpSpPr/>
        <p:nvPr/>
      </p:nvGrpSpPr>
      <p:grpSpPr>
        <a:xfrm>
          <a:off x="0" y="0"/>
          <a:ext cx="0" cy="0"/>
          <a:chOff x="0" y="0"/>
          <a:chExt cx="0" cy="0"/>
        </a:xfrm>
      </p:grpSpPr>
      <p:sp>
        <p:nvSpPr>
          <p:cNvPr id="112" name="Google Shape;112;p1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3" name="Google Shape;113;p13"/>
          <p:cNvGrpSpPr/>
          <p:nvPr/>
        </p:nvGrpSpPr>
        <p:grpSpPr>
          <a:xfrm>
            <a:off x="830392" y="1191256"/>
            <a:ext cx="745763" cy="45826"/>
            <a:chOff x="4580561" y="2589004"/>
            <a:chExt cx="1064464" cy="25200"/>
          </a:xfrm>
        </p:grpSpPr>
        <p:sp>
          <p:nvSpPr>
            <p:cNvPr id="114" name="Google Shape;114;p1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6" name="Google Shape;116;p13"/>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17" name="Google Shape;117;p13"/>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6" name="Google Shape;126;p15"/>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3"/>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29"/>
        <p:cNvGrpSpPr/>
        <p:nvPr/>
      </p:nvGrpSpPr>
      <p:grpSpPr>
        <a:xfrm>
          <a:off x="0" y="0"/>
          <a:ext cx="0" cy="0"/>
          <a:chOff x="0" y="0"/>
          <a:chExt cx="0" cy="0"/>
        </a:xfrm>
      </p:grpSpPr>
      <p:pic>
        <p:nvPicPr>
          <p:cNvPr id="30" name="Google Shape;30;p5" descr="Side view of hands writing in a notebook at a cafe"/>
          <p:cNvPicPr preferRelativeResize="0"/>
          <p:nvPr/>
        </p:nvPicPr>
        <p:blipFill rotWithShape="1">
          <a:blip r:embed="rId2">
            <a:alphaModFix/>
          </a:blip>
          <a:srcRect l="9049" t="12064" r="54351" b="26445"/>
          <a:stretch/>
        </p:blipFill>
        <p:spPr>
          <a:xfrm>
            <a:off x="1" y="-50"/>
            <a:ext cx="4572000" cy="5143501"/>
          </a:xfrm>
          <a:prstGeom prst="rect">
            <a:avLst/>
          </a:prstGeom>
          <a:noFill/>
          <a:ln>
            <a:noFill/>
          </a:ln>
        </p:spPr>
      </p:pic>
      <p:sp>
        <p:nvSpPr>
          <p:cNvPr id="31" name="Google Shape;31;p5"/>
          <p:cNvSpPr/>
          <p:nvPr/>
        </p:nvSpPr>
        <p:spPr>
          <a:xfrm>
            <a:off x="1650" y="0"/>
            <a:ext cx="4568700" cy="5143500"/>
          </a:xfrm>
          <a:prstGeom prst="rect">
            <a:avLst/>
          </a:prstGeom>
          <a:solidFill>
            <a:srgbClr val="178D7D">
              <a:alpha val="6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 name="Google Shape;32;p5"/>
          <p:cNvGrpSpPr/>
          <p:nvPr/>
        </p:nvGrpSpPr>
        <p:grpSpPr>
          <a:xfrm>
            <a:off x="830392" y="1191256"/>
            <a:ext cx="745763" cy="45826"/>
            <a:chOff x="4580561" y="2589004"/>
            <a:chExt cx="1064464" cy="25200"/>
          </a:xfrm>
        </p:grpSpPr>
        <p:sp>
          <p:nvSpPr>
            <p:cNvPr id="33" name="Google Shape;33;p5"/>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5"/>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 name="Google Shape;35;p5"/>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36" name="Google Shape;36;p5"/>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37" name="Google Shape;37;p5"/>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8" name="Google Shape;38;p5"/>
          <p:cNvSpPr txBox="1">
            <a:spLocks noGrp="1"/>
          </p:cNvSpPr>
          <p:nvPr>
            <p:ph type="sldNum" idx="12"/>
          </p:nvPr>
        </p:nvSpPr>
        <p:spPr>
          <a:xfrm>
            <a:off x="8536300" y="474985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39"/>
        <p:cNvGrpSpPr/>
        <p:nvPr/>
      </p:nvGrpSpPr>
      <p:grpSpPr>
        <a:xfrm>
          <a:off x="0" y="0"/>
          <a:ext cx="0" cy="0"/>
          <a:chOff x="0" y="0"/>
          <a:chExt cx="0" cy="0"/>
        </a:xfrm>
      </p:grpSpPr>
      <p:pic>
        <p:nvPicPr>
          <p:cNvPr id="40" name="Google Shape;40;p6"/>
          <p:cNvPicPr preferRelativeResize="0"/>
          <p:nvPr/>
        </p:nvPicPr>
        <p:blipFill rotWithShape="1">
          <a:blip r:embed="rId2">
            <a:alphaModFix/>
          </a:blip>
          <a:srcRect l="31882" t="8095" r="25713"/>
          <a:stretch/>
        </p:blipFill>
        <p:spPr>
          <a:xfrm>
            <a:off x="0" y="0"/>
            <a:ext cx="4575250" cy="5143500"/>
          </a:xfrm>
          <a:prstGeom prst="rect">
            <a:avLst/>
          </a:prstGeom>
          <a:noFill/>
          <a:ln>
            <a:noFill/>
          </a:ln>
        </p:spPr>
      </p:pic>
      <p:sp>
        <p:nvSpPr>
          <p:cNvPr id="41" name="Google Shape;41;p6"/>
          <p:cNvSpPr/>
          <p:nvPr/>
        </p:nvSpPr>
        <p:spPr>
          <a:xfrm>
            <a:off x="-75" y="0"/>
            <a:ext cx="4572000" cy="5143500"/>
          </a:xfrm>
          <a:prstGeom prst="rect">
            <a:avLst/>
          </a:prstGeom>
          <a:solidFill>
            <a:srgbClr val="178D7D">
              <a:alpha val="6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6"/>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46" name="Google Shape;46;p6"/>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47" name="Google Shape;47;p6"/>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8" name="Google Shape;48;p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 name="Google Shape;51;p7"/>
          <p:cNvGrpSpPr/>
          <p:nvPr/>
        </p:nvGrpSpPr>
        <p:grpSpPr>
          <a:xfrm>
            <a:off x="830392" y="1191256"/>
            <a:ext cx="745763" cy="45826"/>
            <a:chOff x="4580561" y="2589004"/>
            <a:chExt cx="1064464" cy="25200"/>
          </a:xfrm>
        </p:grpSpPr>
        <p:sp>
          <p:nvSpPr>
            <p:cNvPr id="52" name="Google Shape;52;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 name="Google Shape;54;p7"/>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55" name="Google Shape;55;p7"/>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6" name="Google Shape;56;p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8"/>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 name="Google Shape;59;p8"/>
          <p:cNvGrpSpPr/>
          <p:nvPr/>
        </p:nvGrpSpPr>
        <p:grpSpPr>
          <a:xfrm>
            <a:off x="830392" y="1191256"/>
            <a:ext cx="745763" cy="45826"/>
            <a:chOff x="4580561" y="2589004"/>
            <a:chExt cx="1064464" cy="25200"/>
          </a:xfrm>
        </p:grpSpPr>
        <p:sp>
          <p:nvSpPr>
            <p:cNvPr id="60" name="Google Shape;60;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 name="Google Shape;62;p8"/>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63" name="Google Shape;63;p8"/>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4" name="Google Shape;64;p8"/>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65" name="Google Shape;65;p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66"/>
        <p:cNvGrpSpPr/>
        <p:nvPr/>
      </p:nvGrpSpPr>
      <p:grpSpPr>
        <a:xfrm>
          <a:off x="0" y="0"/>
          <a:ext cx="0" cy="0"/>
          <a:chOff x="0" y="0"/>
          <a:chExt cx="0" cy="0"/>
        </a:xfrm>
      </p:grpSpPr>
      <p:sp>
        <p:nvSpPr>
          <p:cNvPr id="67" name="Google Shape;67;p9"/>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68" name="Google Shape;68;p9"/>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9" name="Google Shape;69;p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70" name="Google Shape;70;p9"/>
          <p:cNvGrpSpPr/>
          <p:nvPr/>
        </p:nvGrpSpPr>
        <p:grpSpPr>
          <a:xfrm>
            <a:off x="830392" y="1191256"/>
            <a:ext cx="745763" cy="45826"/>
            <a:chOff x="4580561" y="2589004"/>
            <a:chExt cx="1064464" cy="25200"/>
          </a:xfrm>
        </p:grpSpPr>
        <p:sp>
          <p:nvSpPr>
            <p:cNvPr id="71" name="Google Shape;71;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 name="Google Shape;73;p9"/>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 name="Google Shape;74;p9"/>
          <p:cNvGrpSpPr/>
          <p:nvPr/>
        </p:nvGrpSpPr>
        <p:grpSpPr>
          <a:xfrm>
            <a:off x="5063224" y="1313339"/>
            <a:ext cx="3459829" cy="2670551"/>
            <a:chOff x="3553042" y="1657806"/>
            <a:chExt cx="3461100" cy="2671532"/>
          </a:xfrm>
        </p:grpSpPr>
        <p:sp>
          <p:nvSpPr>
            <p:cNvPr id="75" name="Google Shape;75;p9"/>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9"/>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9"/>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9"/>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9"/>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9"/>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9"/>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3" name="Google Shape;83;p9" descr="Component Detail"/>
          <p:cNvPicPr preferRelativeResize="0"/>
          <p:nvPr/>
        </p:nvPicPr>
        <p:blipFill rotWithShape="1">
          <a:blip r:embed="rId2">
            <a:alphaModFix/>
          </a:blip>
          <a:srcRect b="25075"/>
          <a:stretch/>
        </p:blipFill>
        <p:spPr>
          <a:xfrm>
            <a:off x="5161725" y="1399791"/>
            <a:ext cx="3262825" cy="1833425"/>
          </a:xfrm>
          <a:prstGeom prst="rect">
            <a:avLst/>
          </a:prstGeom>
          <a:noFill/>
          <a:ln>
            <a:noFill/>
          </a:ln>
        </p:spPr>
      </p:pic>
      <p:sp>
        <p:nvSpPr>
          <p:cNvPr id="84" name="Google Shape;84;p9"/>
          <p:cNvSpPr/>
          <p:nvPr/>
        </p:nvSpPr>
        <p:spPr>
          <a:xfrm flipH="1">
            <a:off x="5156196" y="1401826"/>
            <a:ext cx="3268577" cy="1812993"/>
          </a:xfrm>
          <a:prstGeom prst="rtTriangle">
            <a:avLst/>
          </a:prstGeom>
          <a:solidFill>
            <a:srgbClr val="000000">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 name="Google Shape;85;p9"/>
          <p:cNvGrpSpPr/>
          <p:nvPr/>
        </p:nvGrpSpPr>
        <p:grpSpPr>
          <a:xfrm>
            <a:off x="7666681" y="2077877"/>
            <a:ext cx="1148179" cy="2282763"/>
            <a:chOff x="7666681" y="2077877"/>
            <a:chExt cx="1148179" cy="2282763"/>
          </a:xfrm>
        </p:grpSpPr>
        <p:grpSp>
          <p:nvGrpSpPr>
            <p:cNvPr id="86" name="Google Shape;86;p9"/>
            <p:cNvGrpSpPr/>
            <p:nvPr/>
          </p:nvGrpSpPr>
          <p:grpSpPr>
            <a:xfrm>
              <a:off x="7666681" y="2077877"/>
              <a:ext cx="1148179" cy="2282763"/>
              <a:chOff x="3983627" y="1676395"/>
              <a:chExt cx="1449538" cy="2881913"/>
            </a:xfrm>
          </p:grpSpPr>
          <p:sp>
            <p:nvSpPr>
              <p:cNvPr id="87" name="Google Shape;87;p9"/>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9"/>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9"/>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90" name="Google Shape;90;p9"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91" name="Google Shape;91;p9"/>
            <p:cNvSpPr/>
            <p:nvPr/>
          </p:nvSpPr>
          <p:spPr>
            <a:xfrm flipH="1">
              <a:off x="7722342" y="2222973"/>
              <a:ext cx="1037700" cy="1833000"/>
            </a:xfrm>
            <a:prstGeom prst="rtTriangle">
              <a:avLst/>
            </a:prstGeom>
            <a:solidFill>
              <a:srgbClr val="000000">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2"/>
        <p:cNvGrpSpPr/>
        <p:nvPr/>
      </p:nvGrpSpPr>
      <p:grpSpPr>
        <a:xfrm>
          <a:off x="0" y="0"/>
          <a:ext cx="0" cy="0"/>
          <a:chOff x="0" y="0"/>
          <a:chExt cx="0" cy="0"/>
        </a:xfrm>
      </p:grpSpPr>
      <p:sp>
        <p:nvSpPr>
          <p:cNvPr id="93" name="Google Shape;93;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4" name="Google Shape;94;p10"/>
          <p:cNvGrpSpPr/>
          <p:nvPr/>
        </p:nvGrpSpPr>
        <p:grpSpPr>
          <a:xfrm>
            <a:off x="830392" y="1191256"/>
            <a:ext cx="745763" cy="45826"/>
            <a:chOff x="4580561" y="2589004"/>
            <a:chExt cx="1064464" cy="25200"/>
          </a:xfrm>
        </p:grpSpPr>
        <p:sp>
          <p:nvSpPr>
            <p:cNvPr id="95" name="Google Shape;95;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7" name="Google Shape;97;p10"/>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98" name="Google Shape;98;p10"/>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99" name="Google Shape;99;p10"/>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0" name="Google Shape;100;p1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11"/>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3" name="Google Shape;103;p11"/>
          <p:cNvGrpSpPr/>
          <p:nvPr/>
        </p:nvGrpSpPr>
        <p:grpSpPr>
          <a:xfrm>
            <a:off x="830392" y="1191256"/>
            <a:ext cx="745763" cy="45826"/>
            <a:chOff x="4580561" y="2589004"/>
            <a:chExt cx="1064464" cy="25200"/>
          </a:xfrm>
        </p:grpSpPr>
        <p:sp>
          <p:nvSpPr>
            <p:cNvPr id="104" name="Google Shape;104;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6" name="Google Shape;106;p11"/>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07" name="Google Shape;107;p1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6" name="Google Shape;136;p17" descr="Open Chromebook laptop computer"/>
          <p:cNvPicPr preferRelativeResize="0"/>
          <p:nvPr/>
        </p:nvPicPr>
        <p:blipFill rotWithShape="1">
          <a:blip r:embed="rId3">
            <a:alphaModFix/>
          </a:blip>
          <a:srcRect r="3344"/>
          <a:stretch/>
        </p:blipFill>
        <p:spPr>
          <a:xfrm>
            <a:off x="5532950" y="1516350"/>
            <a:ext cx="3611050" cy="2404463"/>
          </a:xfrm>
          <a:prstGeom prst="rect">
            <a:avLst/>
          </a:prstGeom>
          <a:noFill/>
          <a:ln>
            <a:noFill/>
          </a:ln>
        </p:spPr>
      </p:pic>
      <p:sp>
        <p:nvSpPr>
          <p:cNvPr id="137" name="Google Shape;137;p17"/>
          <p:cNvSpPr txBox="1">
            <a:spLocks noGrp="1"/>
          </p:cNvSpPr>
          <p:nvPr>
            <p:ph type="ctrTitle"/>
          </p:nvPr>
        </p:nvSpPr>
        <p:spPr>
          <a:xfrm>
            <a:off x="720550" y="1506625"/>
            <a:ext cx="4718400" cy="2338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 sz="3300" dirty="0">
                <a:solidFill>
                  <a:srgbClr val="38761D"/>
                </a:solidFill>
              </a:rPr>
              <a:t>Extract And Organize </a:t>
            </a:r>
            <a:endParaRPr sz="3300" dirty="0">
              <a:solidFill>
                <a:srgbClr val="38761D"/>
              </a:solidFill>
            </a:endParaRPr>
          </a:p>
          <a:p>
            <a:pPr marL="0" lvl="0" indent="0" algn="l" rtl="0">
              <a:lnSpc>
                <a:spcPct val="100000"/>
              </a:lnSpc>
              <a:spcBef>
                <a:spcPts val="0"/>
              </a:spcBef>
              <a:spcAft>
                <a:spcPts val="0"/>
              </a:spcAft>
              <a:buSzPts val="4000"/>
              <a:buNone/>
            </a:pPr>
            <a:r>
              <a:rPr lang="en" sz="3300" dirty="0">
                <a:solidFill>
                  <a:schemeClr val="accent3"/>
                </a:solidFill>
              </a:rPr>
              <a:t>Information In Images With AI Using IBM Services</a:t>
            </a:r>
            <a:endParaRPr sz="3300" dirty="0">
              <a:solidFill>
                <a:schemeClr val="accent3"/>
              </a:solidFill>
            </a:endParaRPr>
          </a:p>
          <a:p>
            <a:pPr marL="0" lvl="0" indent="0" algn="l" rtl="0">
              <a:lnSpc>
                <a:spcPct val="100000"/>
              </a:lnSpc>
              <a:spcBef>
                <a:spcPts val="0"/>
              </a:spcBef>
              <a:spcAft>
                <a:spcPts val="0"/>
              </a:spcAft>
              <a:buSzPts val="4000"/>
              <a:buNone/>
            </a:pPr>
            <a:endParaRPr sz="700" dirty="0">
              <a:solidFill>
                <a:srgbClr val="999999"/>
              </a:solidFill>
            </a:endParaRPr>
          </a:p>
        </p:txBody>
      </p:sp>
      <p:pic>
        <p:nvPicPr>
          <p:cNvPr id="138" name="Google Shape;138;p17"/>
          <p:cNvPicPr preferRelativeResize="0"/>
          <p:nvPr/>
        </p:nvPicPr>
        <p:blipFill rotWithShape="1">
          <a:blip r:embed="rId4">
            <a:alphaModFix/>
          </a:blip>
          <a:srcRect t="19492" b="18487"/>
          <a:stretch/>
        </p:blipFill>
        <p:spPr>
          <a:xfrm>
            <a:off x="5926878" y="1700088"/>
            <a:ext cx="2823195" cy="1716088"/>
          </a:xfrm>
          <a:prstGeom prst="rect">
            <a:avLst/>
          </a:prstGeom>
          <a:noFill/>
          <a:ln>
            <a:noFill/>
          </a:ln>
        </p:spPr>
      </p:pic>
      <p:pic>
        <p:nvPicPr>
          <p:cNvPr id="139" name="Google Shape;139;p17" descr="Portrait-oriented black smaptphone"/>
          <p:cNvPicPr preferRelativeResize="0"/>
          <p:nvPr/>
        </p:nvPicPr>
        <p:blipFill rotWithShape="1">
          <a:blip r:embed="rId5">
            <a:alphaModFix/>
          </a:blip>
          <a:srcRect r="19980"/>
          <a:stretch/>
        </p:blipFill>
        <p:spPr>
          <a:xfrm>
            <a:off x="8409331" y="2209985"/>
            <a:ext cx="734669" cy="1930116"/>
          </a:xfrm>
          <a:prstGeom prst="rect">
            <a:avLst/>
          </a:prstGeom>
          <a:noFill/>
          <a:ln>
            <a:noFill/>
          </a:ln>
          <a:effectLst>
            <a:reflection stA="20000" endPos="4000" fadeDir="5400012" sy="-100000" algn="bl" rotWithShape="0"/>
          </a:effectLst>
        </p:spPr>
      </p:pic>
      <p:pic>
        <p:nvPicPr>
          <p:cNvPr id="140" name="Google Shape;140;p17"/>
          <p:cNvPicPr preferRelativeResize="0"/>
          <p:nvPr/>
        </p:nvPicPr>
        <p:blipFill rotWithShape="1">
          <a:blip r:embed="rId6">
            <a:alphaModFix/>
          </a:blip>
          <a:srcRect l="20266" r="16990"/>
          <a:stretch/>
        </p:blipFill>
        <p:spPr>
          <a:xfrm>
            <a:off x="8437555" y="2374161"/>
            <a:ext cx="706435" cy="1601762"/>
          </a:xfrm>
          <a:prstGeom prst="rect">
            <a:avLst/>
          </a:prstGeom>
          <a:noFill/>
          <a:ln>
            <a:noFill/>
          </a:ln>
        </p:spPr>
      </p:pic>
      <p:sp>
        <p:nvSpPr>
          <p:cNvPr id="141" name="Google Shape;141;p17"/>
          <p:cNvSpPr/>
          <p:nvPr/>
        </p:nvSpPr>
        <p:spPr>
          <a:xfrm>
            <a:off x="0" y="0"/>
            <a:ext cx="9144000" cy="561900"/>
          </a:xfrm>
          <a:prstGeom prst="rect">
            <a:avLst/>
          </a:prstGeom>
          <a:solidFill>
            <a:srgbClr val="EFEFE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7"/>
          <p:cNvSpPr txBox="1">
            <a:spLocks noGrp="1"/>
          </p:cNvSpPr>
          <p:nvPr>
            <p:ph type="title" idx="4294967295"/>
          </p:nvPr>
        </p:nvSpPr>
        <p:spPr>
          <a:xfrm>
            <a:off x="736250" y="349950"/>
            <a:ext cx="3013200" cy="88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3400" dirty="0">
                <a:solidFill>
                  <a:schemeClr val="accent3"/>
                </a:solidFill>
              </a:rPr>
              <a:t>Mini</a:t>
            </a:r>
            <a:r>
              <a:rPr lang="en" sz="3400" dirty="0"/>
              <a:t> </a:t>
            </a:r>
            <a:r>
              <a:rPr lang="en" sz="3400" dirty="0">
                <a:solidFill>
                  <a:srgbClr val="3C78D8"/>
                </a:solidFill>
              </a:rPr>
              <a:t>Project</a:t>
            </a:r>
            <a:endParaRPr sz="34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C5EA7-88DD-453E-B394-D39B7F85F989}"/>
              </a:ext>
            </a:extLst>
          </p:cNvPr>
          <p:cNvSpPr>
            <a:spLocks noGrp="1"/>
          </p:cNvSpPr>
          <p:nvPr>
            <p:ph type="title"/>
          </p:nvPr>
        </p:nvSpPr>
        <p:spPr/>
        <p:txBody>
          <a:bodyPr/>
          <a:lstStyle/>
          <a:p>
            <a:r>
              <a:rPr lang="en-IN" b="1" i="0" dirty="0">
                <a:solidFill>
                  <a:srgbClr val="2D2828"/>
                </a:solidFill>
                <a:effectLst/>
                <a:latin typeface="Raleway" pitchFamily="2" charset="0"/>
              </a:rPr>
              <a:t>Build Flask Application</a:t>
            </a:r>
            <a:br>
              <a:rPr lang="en-IN" b="1" i="0" dirty="0">
                <a:solidFill>
                  <a:srgbClr val="2D2828"/>
                </a:solidFill>
                <a:effectLst/>
                <a:latin typeface="Raleway" pitchFamily="2" charset="0"/>
              </a:rPr>
            </a:br>
            <a:endParaRPr lang="en-IN" dirty="0">
              <a:latin typeface="Raleway" pitchFamily="2" charset="0"/>
            </a:endParaRPr>
          </a:p>
        </p:txBody>
      </p:sp>
      <p:sp>
        <p:nvSpPr>
          <p:cNvPr id="4" name="Text Placeholder 3">
            <a:extLst>
              <a:ext uri="{FF2B5EF4-FFF2-40B4-BE49-F238E27FC236}">
                <a16:creationId xmlns:a16="http://schemas.microsoft.com/office/drawing/2014/main" id="{B6B49374-B929-43DB-AB1C-48CD7117D361}"/>
              </a:ext>
            </a:extLst>
          </p:cNvPr>
          <p:cNvSpPr>
            <a:spLocks noGrp="1"/>
          </p:cNvSpPr>
          <p:nvPr>
            <p:ph type="body" idx="2"/>
          </p:nvPr>
        </p:nvSpPr>
        <p:spPr>
          <a:xfrm>
            <a:off x="4785111" y="1004754"/>
            <a:ext cx="2699054" cy="3557307"/>
          </a:xfrm>
        </p:spPr>
        <p:txBody>
          <a:bodyPr/>
          <a:lstStyle/>
          <a:p>
            <a:pPr marL="146050" indent="0">
              <a:buNone/>
            </a:pPr>
            <a:r>
              <a:rPr lang="en-IN" b="1" i="0" dirty="0">
                <a:solidFill>
                  <a:srgbClr val="2D2828"/>
                </a:solidFill>
                <a:effectLst/>
                <a:latin typeface="Lato" panose="020F0502020204030203" pitchFamily="34" charset="0"/>
                <a:ea typeface="Lato" panose="020F0502020204030203" pitchFamily="34" charset="0"/>
                <a:cs typeface="Lato" panose="020F0502020204030203" pitchFamily="34" charset="0"/>
              </a:rPr>
              <a:t>Flask Structure</a:t>
            </a:r>
          </a:p>
          <a:p>
            <a:pPr marL="146050" indent="0" algn="l">
              <a:buNone/>
            </a:pPr>
            <a:r>
              <a:rPr lang="en-US" b="0" dirty="0">
                <a:effectLst/>
                <a:latin typeface="Lato" panose="020F0502020204030203" pitchFamily="34" charset="0"/>
                <a:ea typeface="Lato" panose="020F0502020204030203" pitchFamily="34" charset="0"/>
                <a:cs typeface="Lato" panose="020F0502020204030203" pitchFamily="34" charset="0"/>
              </a:rPr>
              <a:t>Create a project folder which should contain </a:t>
            </a:r>
          </a:p>
          <a:p>
            <a:pPr>
              <a:buFont typeface="Arial" panose="020B0604020202020204" pitchFamily="34" charset="0"/>
              <a:buChar char="•"/>
            </a:pPr>
            <a:r>
              <a:rPr lang="en-US" b="0" dirty="0">
                <a:solidFill>
                  <a:srgbClr val="35475C"/>
                </a:solidFill>
                <a:effectLst/>
                <a:latin typeface="Lato" panose="020F0502020204030203" pitchFamily="34" charset="0"/>
                <a:ea typeface="Lato" panose="020F0502020204030203" pitchFamily="34" charset="0"/>
                <a:cs typeface="Lato" panose="020F0502020204030203" pitchFamily="34" charset="0"/>
              </a:rPr>
              <a:t>A python file called hello.py</a:t>
            </a:r>
          </a:p>
          <a:p>
            <a:pPr>
              <a:buFont typeface="Arial" panose="020B0604020202020204" pitchFamily="34" charset="0"/>
              <a:buChar char="•"/>
            </a:pPr>
            <a:r>
              <a:rPr lang="en-US" b="0" dirty="0">
                <a:solidFill>
                  <a:srgbClr val="35475C"/>
                </a:solidFill>
                <a:effectLst/>
                <a:latin typeface="Lato" panose="020F0502020204030203" pitchFamily="34" charset="0"/>
                <a:ea typeface="Lato" panose="020F0502020204030203" pitchFamily="34" charset="0"/>
                <a:cs typeface="Lato" panose="020F0502020204030203" pitchFamily="34" charset="0"/>
              </a:rPr>
              <a:t>Necessary folders  for CSS and bootstrap</a:t>
            </a:r>
          </a:p>
          <a:p>
            <a:pPr>
              <a:buFont typeface="Arial" panose="020B0604020202020204" pitchFamily="34" charset="0"/>
              <a:buChar char="•"/>
            </a:pPr>
            <a:r>
              <a:rPr lang="en-US" b="0" dirty="0">
                <a:solidFill>
                  <a:srgbClr val="35475C"/>
                </a:solidFill>
                <a:effectLst/>
                <a:latin typeface="Lato" panose="020F0502020204030203" pitchFamily="34" charset="0"/>
                <a:ea typeface="Lato" panose="020F0502020204030203" pitchFamily="34" charset="0"/>
                <a:cs typeface="Lato" panose="020F0502020204030203" pitchFamily="34" charset="0"/>
              </a:rPr>
              <a:t>Templates folder which contains the index.HTML file</a:t>
            </a:r>
          </a:p>
          <a:p>
            <a:pPr>
              <a:buFont typeface="Arial" panose="020B0604020202020204" pitchFamily="34" charset="0"/>
              <a:buChar char="•"/>
            </a:pPr>
            <a:r>
              <a:rPr lang="en-US" b="0" dirty="0">
                <a:solidFill>
                  <a:srgbClr val="35475C"/>
                </a:solidFill>
                <a:effectLst/>
                <a:latin typeface="Lato" panose="020F0502020204030203" pitchFamily="34" charset="0"/>
                <a:ea typeface="Lato" panose="020F0502020204030203" pitchFamily="34" charset="0"/>
                <a:cs typeface="Lato" panose="020F0502020204030203" pitchFamily="34" charset="0"/>
              </a:rPr>
              <a:t>Hello.py python file implements Text extraction.</a:t>
            </a:r>
          </a:p>
          <a:p>
            <a:pPr>
              <a:buFont typeface="Arial" panose="020B0604020202020204" pitchFamily="34" charset="0"/>
              <a:buChar char="•"/>
            </a:pPr>
            <a:r>
              <a:rPr lang="en-US" b="0" dirty="0">
                <a:solidFill>
                  <a:srgbClr val="35475C"/>
                </a:solidFill>
                <a:effectLst/>
                <a:latin typeface="Lato" panose="020F0502020204030203" pitchFamily="34" charset="0"/>
                <a:ea typeface="Lato" panose="020F0502020204030203" pitchFamily="34" charset="0"/>
                <a:cs typeface="Lato" panose="020F0502020204030203" pitchFamily="34" charset="0"/>
              </a:rPr>
              <a:t>uploads folder will contain the pdf folder when you upload any file from the UI.</a:t>
            </a:r>
          </a:p>
          <a:p>
            <a:pPr marL="146050" indent="0">
              <a:buNone/>
            </a:pPr>
            <a:br>
              <a:rPr lang="en-US" dirty="0">
                <a:effectLst/>
                <a:latin typeface="Lato" panose="020F0502020204030203" pitchFamily="34" charset="0"/>
                <a:ea typeface="Lato" panose="020F0502020204030203" pitchFamily="34" charset="0"/>
                <a:cs typeface="Lato" panose="020F0502020204030203" pitchFamily="34" charset="0"/>
              </a:rPr>
            </a:br>
            <a:endParaRPr lang="en-US" dirty="0">
              <a:effectLst/>
              <a:latin typeface="Lato" panose="020F0502020204030203" pitchFamily="34" charset="0"/>
              <a:ea typeface="Lato" panose="020F0502020204030203" pitchFamily="34" charset="0"/>
              <a:cs typeface="Lato" panose="020F0502020204030203" pitchFamily="34" charset="0"/>
            </a:endParaRPr>
          </a:p>
          <a:p>
            <a:pPr marL="146050" indent="0">
              <a:buNone/>
            </a:pPr>
            <a:br>
              <a:rPr lang="en-US" dirty="0">
                <a:effectLst/>
                <a:latin typeface="Lato" panose="020F0502020204030203" pitchFamily="34" charset="0"/>
                <a:ea typeface="Lato" panose="020F0502020204030203" pitchFamily="34" charset="0"/>
                <a:cs typeface="Lato" panose="020F0502020204030203" pitchFamily="34" charset="0"/>
              </a:rPr>
            </a:br>
            <a:endParaRPr lang="en-IN" dirty="0">
              <a:latin typeface="Lato" panose="020F0502020204030203" pitchFamily="34" charset="0"/>
              <a:ea typeface="Lato" panose="020F0502020204030203" pitchFamily="34" charset="0"/>
              <a:cs typeface="Lato" panose="020F0502020204030203" pitchFamily="34" charset="0"/>
            </a:endParaRPr>
          </a:p>
        </p:txBody>
      </p:sp>
      <p:pic>
        <p:nvPicPr>
          <p:cNvPr id="2050" name="Picture 2">
            <a:extLst>
              <a:ext uri="{FF2B5EF4-FFF2-40B4-BE49-F238E27FC236}">
                <a16:creationId xmlns:a16="http://schemas.microsoft.com/office/drawing/2014/main" id="{5B243AA9-D5CF-42CE-B2CE-02DDD514EB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9351" y="1776619"/>
            <a:ext cx="142875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2926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627D10-6185-48D1-946D-4A9B02F46B6E}"/>
              </a:ext>
            </a:extLst>
          </p:cNvPr>
          <p:cNvSpPr txBox="1"/>
          <p:nvPr/>
        </p:nvSpPr>
        <p:spPr>
          <a:xfrm>
            <a:off x="586408" y="1252330"/>
            <a:ext cx="8140148" cy="2677656"/>
          </a:xfrm>
          <a:prstGeom prst="rect">
            <a:avLst/>
          </a:prstGeom>
          <a:noFill/>
        </p:spPr>
        <p:txBody>
          <a:bodyPr wrap="square" rtlCol="0">
            <a:spAutoFit/>
          </a:bodyPr>
          <a:lstStyle/>
          <a:p>
            <a:pPr algn="l"/>
            <a:r>
              <a:rPr lang="en-US" b="1" i="0" dirty="0">
                <a:solidFill>
                  <a:srgbClr val="2D2828"/>
                </a:solidFill>
                <a:effectLst/>
                <a:latin typeface="Raleway" pitchFamily="2" charset="0"/>
                <a:ea typeface="Lato" panose="020F0502020204030203" pitchFamily="34" charset="0"/>
                <a:cs typeface="Lato" panose="020F0502020204030203" pitchFamily="34" charset="0"/>
              </a:rPr>
              <a:t>Build HTML Code</a:t>
            </a:r>
          </a:p>
          <a:p>
            <a:pPr algn="l"/>
            <a:r>
              <a:rPr lang="en-US" b="0" i="0" dirty="0">
                <a:effectLst/>
                <a:latin typeface="Lato" panose="020F0502020204030203" pitchFamily="34" charset="0"/>
                <a:ea typeface="Lato" panose="020F0502020204030203" pitchFamily="34" charset="0"/>
                <a:cs typeface="Lato" panose="020F0502020204030203" pitchFamily="34" charset="0"/>
              </a:rPr>
              <a:t>The basic HTML page for our Project. Here we are creating two buttons one used to browse PDF documents from the local drive and another button is used to send this pdf for text analyses.</a:t>
            </a:r>
          </a:p>
          <a:p>
            <a:pPr algn="l"/>
            <a:r>
              <a:rPr lang="en-US" b="1" i="0" dirty="0">
                <a:solidFill>
                  <a:srgbClr val="2D2828"/>
                </a:solidFill>
                <a:effectLst/>
                <a:latin typeface="Raleway" pitchFamily="2" charset="0"/>
                <a:ea typeface="Lato" panose="020F0502020204030203" pitchFamily="34" charset="0"/>
                <a:cs typeface="Lato" panose="020F0502020204030203" pitchFamily="34" charset="0"/>
              </a:rPr>
              <a:t>Build Python Code</a:t>
            </a:r>
          </a:p>
          <a:p>
            <a:pPr algn="l"/>
            <a:r>
              <a:rPr lang="en-US" b="0" i="0" dirty="0">
                <a:effectLst/>
                <a:latin typeface="Lato" panose="020F0502020204030203" pitchFamily="34" charset="0"/>
                <a:ea typeface="Lato" panose="020F0502020204030203" pitchFamily="34" charset="0"/>
                <a:cs typeface="Lato" panose="020F0502020204030203" pitchFamily="34" charset="0"/>
              </a:rPr>
              <a:t>We will be using python for server-side scripting. Let’s see step by step process for writing backend code.</a:t>
            </a:r>
          </a:p>
          <a:p>
            <a:pPr algn="l"/>
            <a:r>
              <a:rPr lang="en-US" b="0" i="0" dirty="0">
                <a:effectLst/>
                <a:latin typeface="Lato" panose="020F0502020204030203" pitchFamily="34" charset="0"/>
                <a:ea typeface="Lato" panose="020F0502020204030203" pitchFamily="34" charset="0"/>
                <a:cs typeface="Lato" panose="020F0502020204030203" pitchFamily="34" charset="0"/>
              </a:rPr>
              <a:t>Importing Libraries</a:t>
            </a:r>
          </a:p>
          <a:p>
            <a:pPr algn="l"/>
            <a:r>
              <a:rPr lang="en-US" b="0" i="0" dirty="0">
                <a:effectLst/>
                <a:latin typeface="Lato" panose="020F0502020204030203" pitchFamily="34" charset="0"/>
                <a:ea typeface="Lato" panose="020F0502020204030203" pitchFamily="34" charset="0"/>
                <a:cs typeface="Lato" panose="020F0502020204030203" pitchFamily="34" charset="0"/>
              </a:rPr>
              <a:t>Importing flask module in the project is mandatory. An object of Flask class is our WSGI application. Flask constructor takes the name of the current module (__name__) as an argument</a:t>
            </a:r>
          </a:p>
          <a:p>
            <a:pPr algn="l"/>
            <a:r>
              <a:rPr lang="en-US" b="0" i="0" dirty="0">
                <a:effectLst/>
                <a:latin typeface="Lato" panose="020F0502020204030203" pitchFamily="34" charset="0"/>
                <a:ea typeface="Lato" panose="020F0502020204030203" pitchFamily="34" charset="0"/>
                <a:cs typeface="Lato" panose="020F0502020204030203" pitchFamily="34" charset="0"/>
              </a:rPr>
              <a:t>Load the necessary initializations and files needed for People Counter and Tracking</a:t>
            </a:r>
          </a:p>
          <a:p>
            <a:pPr algn="l"/>
            <a:r>
              <a:rPr lang="en-US" b="0" i="0" dirty="0">
                <a:effectLst/>
                <a:latin typeface="Lato" panose="020F0502020204030203" pitchFamily="34" charset="0"/>
                <a:ea typeface="Lato" panose="020F0502020204030203" pitchFamily="34" charset="0"/>
                <a:cs typeface="Lato" panose="020F0502020204030203" pitchFamily="34" charset="0"/>
              </a:rPr>
              <a:t>Implement a route and a function, which accepts pdf from the web page, stores it in the folder and then apply text extraction analysis </a:t>
            </a:r>
          </a:p>
        </p:txBody>
      </p:sp>
    </p:spTree>
    <p:extLst>
      <p:ext uri="{BB962C8B-B14F-4D97-AF65-F5344CB8AC3E}">
        <p14:creationId xmlns:p14="http://schemas.microsoft.com/office/powerpoint/2010/main" val="980299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0393C7-FE22-4D92-985D-24118B0FF335}"/>
              </a:ext>
            </a:extLst>
          </p:cNvPr>
          <p:cNvSpPr txBox="1"/>
          <p:nvPr/>
        </p:nvSpPr>
        <p:spPr>
          <a:xfrm>
            <a:off x="496956" y="1033670"/>
            <a:ext cx="8150087" cy="1600438"/>
          </a:xfrm>
          <a:prstGeom prst="rect">
            <a:avLst/>
          </a:prstGeom>
          <a:noFill/>
        </p:spPr>
        <p:txBody>
          <a:bodyPr wrap="square" rtlCol="0">
            <a:spAutoFit/>
          </a:bodyPr>
          <a:lstStyle/>
          <a:p>
            <a:pPr algn="l"/>
            <a:r>
              <a:rPr lang="en-US" b="1" i="0" dirty="0">
                <a:solidFill>
                  <a:srgbClr val="2D2828"/>
                </a:solidFill>
                <a:effectLst/>
                <a:latin typeface="Open Sans" panose="020B0606030504020204" pitchFamily="34" charset="0"/>
              </a:rPr>
              <a:t>Run The App</a:t>
            </a:r>
          </a:p>
          <a:p>
            <a:pPr algn="l">
              <a:buFont typeface="Arial" panose="020B0604020202020204" pitchFamily="34" charset="0"/>
              <a:buChar char="•"/>
            </a:pPr>
            <a:r>
              <a:rPr lang="en-US" b="0" i="0" dirty="0">
                <a:solidFill>
                  <a:srgbClr val="35475C"/>
                </a:solidFill>
                <a:effectLst/>
                <a:latin typeface="Open Sans" panose="020B0606030504020204" pitchFamily="34" charset="0"/>
              </a:rPr>
              <a:t>Open anaconda prompt/command  from the start menu</a:t>
            </a:r>
          </a:p>
          <a:p>
            <a:pPr algn="l">
              <a:buFont typeface="Arial" panose="020B0604020202020204" pitchFamily="34" charset="0"/>
              <a:buChar char="•"/>
            </a:pPr>
            <a:r>
              <a:rPr lang="en-US" b="0" i="0" dirty="0">
                <a:solidFill>
                  <a:srgbClr val="35475C"/>
                </a:solidFill>
                <a:effectLst/>
                <a:latin typeface="Open Sans" panose="020B0606030504020204" pitchFamily="34" charset="0"/>
              </a:rPr>
              <a:t>Navigate to the folder where your app.py resides</a:t>
            </a:r>
          </a:p>
          <a:p>
            <a:pPr algn="l">
              <a:buFont typeface="Arial" panose="020B0604020202020204" pitchFamily="34" charset="0"/>
              <a:buChar char="•"/>
            </a:pPr>
            <a:r>
              <a:rPr lang="en-US" b="0" i="0" dirty="0">
                <a:solidFill>
                  <a:srgbClr val="35475C"/>
                </a:solidFill>
                <a:effectLst/>
                <a:latin typeface="Open Sans" panose="020B0606030504020204" pitchFamily="34" charset="0"/>
              </a:rPr>
              <a:t>Now type “python hello.py” command</a:t>
            </a:r>
          </a:p>
          <a:p>
            <a:pPr algn="l">
              <a:buFont typeface="Arial" panose="020B0604020202020204" pitchFamily="34" charset="0"/>
              <a:buChar char="•"/>
            </a:pPr>
            <a:r>
              <a:rPr lang="en-US" b="0" i="0" dirty="0">
                <a:solidFill>
                  <a:srgbClr val="35475C"/>
                </a:solidFill>
                <a:effectLst/>
                <a:latin typeface="Open Sans" panose="020B0606030504020204" pitchFamily="34" charset="0"/>
              </a:rPr>
              <a:t>It will show the local host where your app is running.</a:t>
            </a:r>
          </a:p>
          <a:p>
            <a:pPr algn="l">
              <a:buFont typeface="Arial" panose="020B0604020202020204" pitchFamily="34" charset="0"/>
              <a:buChar char="•"/>
            </a:pPr>
            <a:r>
              <a:rPr lang="en-US" b="0" i="0" dirty="0">
                <a:solidFill>
                  <a:srgbClr val="35475C"/>
                </a:solidFill>
                <a:effectLst/>
                <a:latin typeface="Open Sans" panose="020B0606030504020204" pitchFamily="34" charset="0"/>
              </a:rPr>
              <a:t>Navigate to the localhost where you can view your web page.</a:t>
            </a:r>
          </a:p>
          <a:p>
            <a:endParaRPr lang="en-IN" dirty="0"/>
          </a:p>
        </p:txBody>
      </p:sp>
      <p:pic>
        <p:nvPicPr>
          <p:cNvPr id="3074" name="Picture 2">
            <a:extLst>
              <a:ext uri="{FF2B5EF4-FFF2-40B4-BE49-F238E27FC236}">
                <a16:creationId xmlns:a16="http://schemas.microsoft.com/office/drawing/2014/main" id="{30EF798F-6D0C-4150-8E57-577B68B2C1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1700" y="2634108"/>
            <a:ext cx="5600600" cy="2120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1171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C86FB6B2-531C-419A-9A34-8E64C7957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202" y="909844"/>
            <a:ext cx="4333875" cy="31051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259D81A-B505-4B5F-8A45-DE4BCD2E4890}"/>
              </a:ext>
            </a:extLst>
          </p:cNvPr>
          <p:cNvSpPr txBox="1"/>
          <p:nvPr/>
        </p:nvSpPr>
        <p:spPr>
          <a:xfrm>
            <a:off x="5267739" y="1159687"/>
            <a:ext cx="3518452" cy="738664"/>
          </a:xfrm>
          <a:prstGeom prst="rect">
            <a:avLst/>
          </a:prstGeom>
          <a:noFill/>
        </p:spPr>
        <p:txBody>
          <a:bodyPr wrap="square">
            <a:spAutoFit/>
          </a:bodyPr>
          <a:lstStyle/>
          <a:p>
            <a:r>
              <a:rPr lang="en-US" b="0" i="0" dirty="0">
                <a:effectLst/>
                <a:latin typeface="Lato" panose="020F0502020204030203" pitchFamily="34" charset="0"/>
                <a:ea typeface="Lato" panose="020F0502020204030203" pitchFamily="34" charset="0"/>
                <a:cs typeface="Lato" panose="020F0502020204030203" pitchFamily="34" charset="0"/>
              </a:rPr>
              <a:t>When a pdf is uploaded the resultant text file will be stored in local drive with extension as .txt</a:t>
            </a:r>
            <a:endParaRPr lang="en-IN"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583432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AAC960-5935-4D67-917D-4BDC35B5567D}"/>
              </a:ext>
            </a:extLst>
          </p:cNvPr>
          <p:cNvSpPr txBox="1"/>
          <p:nvPr/>
        </p:nvSpPr>
        <p:spPr>
          <a:xfrm>
            <a:off x="690769" y="1260685"/>
            <a:ext cx="7762461" cy="2031325"/>
          </a:xfrm>
          <a:prstGeom prst="rect">
            <a:avLst/>
          </a:prstGeom>
          <a:noFill/>
        </p:spPr>
        <p:txBody>
          <a:bodyPr wrap="square">
            <a:spAutoFit/>
          </a:bodyPr>
          <a:lstStyle/>
          <a:p>
            <a:pPr algn="l"/>
            <a:r>
              <a:rPr lang="en-US" b="1" i="0" dirty="0">
                <a:solidFill>
                  <a:srgbClr val="2D2828"/>
                </a:solidFill>
                <a:effectLst/>
                <a:latin typeface="Raleway" pitchFamily="2" charset="0"/>
              </a:rPr>
              <a:t>Deploy Application On IBM</a:t>
            </a:r>
          </a:p>
          <a:p>
            <a:pPr algn="l"/>
            <a:r>
              <a:rPr lang="en-US" b="0" i="0" dirty="0">
                <a:effectLst/>
                <a:latin typeface="Lato" panose="020F0502020204030203" pitchFamily="34" charset="0"/>
                <a:ea typeface="Lato" panose="020F0502020204030203" pitchFamily="34" charset="0"/>
                <a:cs typeface="Lato" panose="020F0502020204030203" pitchFamily="34" charset="0"/>
              </a:rPr>
              <a:t>In this milestone, we will be deploying our flask app in IBM Cloud as a cloud foundry application.</a:t>
            </a:r>
          </a:p>
          <a:p>
            <a:pPr algn="l"/>
            <a:r>
              <a:rPr lang="en-US" b="0" i="0" dirty="0">
                <a:effectLst/>
                <a:latin typeface="Lato" panose="020F0502020204030203" pitchFamily="34" charset="0"/>
                <a:ea typeface="Lato" panose="020F0502020204030203" pitchFamily="34" charset="0"/>
                <a:cs typeface="Lato" panose="020F0502020204030203" pitchFamily="34" charset="0"/>
              </a:rPr>
              <a:t> </a:t>
            </a:r>
          </a:p>
          <a:p>
            <a:pPr algn="l"/>
            <a:r>
              <a:rPr lang="en-US" b="1" i="0" dirty="0">
                <a:solidFill>
                  <a:srgbClr val="2D2828"/>
                </a:solidFill>
                <a:effectLst/>
                <a:latin typeface="Open Sans" panose="020B0606030504020204" pitchFamily="34" charset="0"/>
              </a:rPr>
              <a:t>Register For IBM Cloud</a:t>
            </a:r>
          </a:p>
          <a:p>
            <a:pPr algn="l"/>
            <a:endParaRPr lang="en-US" b="0" i="0" dirty="0">
              <a:solidFill>
                <a:srgbClr val="35475C"/>
              </a:solidFill>
              <a:effectLst/>
              <a:latin typeface="Open Sans" panose="020B0606030504020204" pitchFamily="34" charset="0"/>
            </a:endParaRPr>
          </a:p>
          <a:p>
            <a:pPr algn="l"/>
            <a:r>
              <a:rPr lang="en-US" b="1" i="0" dirty="0">
                <a:solidFill>
                  <a:srgbClr val="2D2828"/>
                </a:solidFill>
                <a:effectLst/>
                <a:latin typeface="Raleway" pitchFamily="2" charset="0"/>
              </a:rPr>
              <a:t>Deploy On IBM</a:t>
            </a:r>
          </a:p>
          <a:p>
            <a:pPr algn="l"/>
            <a:r>
              <a:rPr lang="en-US" b="0" i="0" dirty="0">
                <a:effectLst/>
                <a:latin typeface="Lato" panose="020F0502020204030203" pitchFamily="34" charset="0"/>
                <a:ea typeface="Lato" panose="020F0502020204030203" pitchFamily="34" charset="0"/>
                <a:cs typeface="Lato" panose="020F0502020204030203" pitchFamily="34" charset="0"/>
              </a:rPr>
              <a:t>We will be creating a python flask app in IBM cloud and we will be using Cloud Foundry CLI to deploy in IBM Cloud.</a:t>
            </a:r>
          </a:p>
          <a:p>
            <a:pPr algn="l"/>
            <a:endParaRPr lang="en-US" b="0" i="0" dirty="0">
              <a:effectLst/>
              <a:latin typeface="Montserrat" panose="00000500000000000000" pitchFamily="2" charset="0"/>
            </a:endParaRPr>
          </a:p>
        </p:txBody>
      </p:sp>
    </p:spTree>
    <p:extLst>
      <p:ext uri="{BB962C8B-B14F-4D97-AF65-F5344CB8AC3E}">
        <p14:creationId xmlns:p14="http://schemas.microsoft.com/office/powerpoint/2010/main" val="2381456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7"/>
          <p:cNvSpPr txBox="1">
            <a:spLocks noGrp="1"/>
          </p:cNvSpPr>
          <p:nvPr>
            <p:ph type="title"/>
          </p:nvPr>
        </p:nvSpPr>
        <p:spPr>
          <a:xfrm>
            <a:off x="730000" y="1318650"/>
            <a:ext cx="2301435" cy="61948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rPr>
              <a:t>Conclusion</a:t>
            </a:r>
            <a:endParaRPr dirty="0">
              <a:solidFill>
                <a:schemeClr val="lt1"/>
              </a:solidFill>
            </a:endParaRPr>
          </a:p>
          <a:p>
            <a:pPr marL="0" lvl="0" indent="0" algn="l" rtl="0">
              <a:spcBef>
                <a:spcPts val="0"/>
              </a:spcBef>
              <a:spcAft>
                <a:spcPts val="0"/>
              </a:spcAft>
              <a:buNone/>
            </a:pPr>
            <a:endParaRPr sz="1700" dirty="0">
              <a:solidFill>
                <a:schemeClr val="lt1"/>
              </a:solidFill>
            </a:endParaRPr>
          </a:p>
        </p:txBody>
      </p:sp>
      <p:sp>
        <p:nvSpPr>
          <p:cNvPr id="277" name="Google Shape;277;p27"/>
          <p:cNvSpPr txBox="1"/>
          <p:nvPr/>
        </p:nvSpPr>
        <p:spPr>
          <a:xfrm>
            <a:off x="4689600" y="499525"/>
            <a:ext cx="4064700" cy="283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0"/>
              </a:spcAft>
              <a:buClr>
                <a:srgbClr val="000000"/>
              </a:buClr>
              <a:buSzPts val="1100"/>
              <a:buFont typeface="Arial"/>
              <a:buNone/>
            </a:pPr>
            <a:endParaRPr sz="1100" b="0" i="0" u="none" strike="noStrike" cap="none">
              <a:solidFill>
                <a:srgbClr val="000000"/>
              </a:solidFill>
              <a:latin typeface="Lato"/>
              <a:ea typeface="Lato"/>
              <a:cs typeface="Lato"/>
              <a:sym typeface="Lato"/>
            </a:endParaRPr>
          </a:p>
        </p:txBody>
      </p:sp>
      <p:sp>
        <p:nvSpPr>
          <p:cNvPr id="278" name="Google Shape;278;p27"/>
          <p:cNvSpPr txBox="1">
            <a:spLocks noGrp="1"/>
          </p:cNvSpPr>
          <p:nvPr>
            <p:ph type="body" idx="2"/>
          </p:nvPr>
        </p:nvSpPr>
        <p:spPr>
          <a:xfrm>
            <a:off x="4837325" y="1152826"/>
            <a:ext cx="4160400" cy="2047574"/>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dirty="0"/>
              <a:t>OCR Technology provides fast,automated data capture which can save considerable time and labour costs of organisations.</a:t>
            </a:r>
          </a:p>
          <a:p>
            <a:pPr marL="457200" lvl="0" indent="-311150" algn="l" rtl="0">
              <a:spcBef>
                <a:spcPts val="0"/>
              </a:spcBef>
              <a:spcAft>
                <a:spcPts val="0"/>
              </a:spcAft>
              <a:buSzPts val="1300"/>
              <a:buChar char="●"/>
            </a:pPr>
            <a:r>
              <a:rPr lang="en" dirty="0"/>
              <a:t>The system has its advantages such as Automation of mudane tasks,Less time Complexity,Very small Database and High Adaptability to untrained inputs with only a small number of features to calculate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2"/>
        <p:cNvGrpSpPr/>
        <p:nvPr/>
      </p:nvGrpSpPr>
      <p:grpSpPr>
        <a:xfrm>
          <a:off x="0" y="0"/>
          <a:ext cx="0" cy="0"/>
          <a:chOff x="0" y="0"/>
          <a:chExt cx="0" cy="0"/>
        </a:xfrm>
      </p:grpSpPr>
      <p:sp>
        <p:nvSpPr>
          <p:cNvPr id="283" name="Google Shape;283;p28"/>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601650" y="1263150"/>
            <a:ext cx="3013200" cy="88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3400" dirty="0">
                <a:solidFill>
                  <a:schemeClr val="accent3"/>
                </a:solidFill>
              </a:rPr>
              <a:t>Mini</a:t>
            </a:r>
            <a:r>
              <a:rPr lang="en" sz="3400" dirty="0"/>
              <a:t> </a:t>
            </a:r>
            <a:r>
              <a:rPr lang="en" sz="3400" dirty="0">
                <a:solidFill>
                  <a:srgbClr val="3C78D8"/>
                </a:solidFill>
              </a:rPr>
              <a:t>Project</a:t>
            </a:r>
            <a:endParaRPr sz="34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p:txBody>
      </p:sp>
      <p:sp>
        <p:nvSpPr>
          <p:cNvPr id="150" name="Google Shape;150;p18"/>
          <p:cNvSpPr txBox="1"/>
          <p:nvPr/>
        </p:nvSpPr>
        <p:spPr>
          <a:xfrm>
            <a:off x="672816" y="1968950"/>
            <a:ext cx="2757900" cy="786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300" b="1" dirty="0">
                <a:solidFill>
                  <a:srgbClr val="666666"/>
                </a:solidFill>
                <a:latin typeface="Lato"/>
                <a:ea typeface="Lato"/>
                <a:cs typeface="Lato"/>
                <a:sym typeface="Lato"/>
              </a:rPr>
              <a:t>Extract And Organize Information</a:t>
            </a:r>
          </a:p>
          <a:p>
            <a:pPr marL="0" marR="0" lvl="0" indent="0" algn="l" rtl="0">
              <a:lnSpc>
                <a:spcPct val="100000"/>
              </a:lnSpc>
              <a:spcBef>
                <a:spcPts val="0"/>
              </a:spcBef>
              <a:spcAft>
                <a:spcPts val="0"/>
              </a:spcAft>
              <a:buClr>
                <a:srgbClr val="000000"/>
              </a:buClr>
              <a:buSzPts val="1400"/>
              <a:buFont typeface="Arial"/>
              <a:buNone/>
            </a:pPr>
            <a:r>
              <a:rPr lang="en" sz="1300" b="1" dirty="0">
                <a:solidFill>
                  <a:srgbClr val="666666"/>
                </a:solidFill>
                <a:latin typeface="Lato"/>
                <a:ea typeface="Lato"/>
                <a:cs typeface="Lato"/>
                <a:sym typeface="Lato"/>
              </a:rPr>
              <a:t>In Images With AI Using IBM Services</a:t>
            </a:r>
            <a:endParaRPr sz="1300" b="1" dirty="0">
              <a:solidFill>
                <a:srgbClr val="666666"/>
              </a:solidFill>
              <a:latin typeface="Lato"/>
              <a:ea typeface="Lato"/>
              <a:cs typeface="Lato"/>
              <a:sym typeface="Lato"/>
            </a:endParaRPr>
          </a:p>
        </p:txBody>
      </p:sp>
      <p:sp>
        <p:nvSpPr>
          <p:cNvPr id="151" name="Google Shape;151;p18"/>
          <p:cNvSpPr txBox="1"/>
          <p:nvPr/>
        </p:nvSpPr>
        <p:spPr>
          <a:xfrm>
            <a:off x="601650" y="3065888"/>
            <a:ext cx="3284100" cy="1518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dirty="0">
                <a:solidFill>
                  <a:srgbClr val="666666"/>
                </a:solidFill>
                <a:latin typeface="Raleway"/>
                <a:ea typeface="Raleway"/>
                <a:cs typeface="Raleway"/>
                <a:sym typeface="Raleway"/>
              </a:rPr>
              <a:t>Team </a:t>
            </a:r>
            <a:r>
              <a:rPr lang="en" sz="3000" b="1" dirty="0">
                <a:solidFill>
                  <a:srgbClr val="666666"/>
                </a:solidFill>
                <a:latin typeface="Raleway"/>
                <a:ea typeface="Raleway"/>
                <a:cs typeface="Raleway"/>
                <a:sym typeface="Raleway"/>
              </a:rPr>
              <a:t>8</a:t>
            </a:r>
            <a:endParaRPr sz="3000" b="1" i="0" u="none" strike="noStrike" cap="none" dirty="0">
              <a:solidFill>
                <a:srgbClr val="666666"/>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700"/>
              <a:buFont typeface="Arial"/>
              <a:buNone/>
            </a:pPr>
            <a:endParaRPr sz="1700" b="1" dirty="0">
              <a:solidFill>
                <a:schemeClr val="accent3"/>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700"/>
              <a:buFont typeface="Arial"/>
              <a:buNone/>
            </a:pPr>
            <a:r>
              <a:rPr lang="en" sz="1700" b="1" i="0" u="none" strike="noStrike" cap="none" dirty="0">
                <a:solidFill>
                  <a:schemeClr val="accent3"/>
                </a:solidFill>
                <a:latin typeface="Raleway"/>
                <a:ea typeface="Raleway"/>
                <a:cs typeface="Raleway"/>
                <a:sym typeface="Raleway"/>
              </a:rPr>
              <a:t>Mentor</a:t>
            </a:r>
            <a:r>
              <a:rPr lang="en" sz="1700" b="1" i="0" u="none" strike="noStrike" cap="none" dirty="0">
                <a:solidFill>
                  <a:srgbClr val="6AA84F"/>
                </a:solidFill>
                <a:latin typeface="Raleway"/>
                <a:ea typeface="Raleway"/>
                <a:cs typeface="Raleway"/>
                <a:sym typeface="Raleway"/>
              </a:rPr>
              <a:t> - B</a:t>
            </a:r>
            <a:r>
              <a:rPr lang="en" sz="1700" b="1" dirty="0">
                <a:solidFill>
                  <a:srgbClr val="6AA84F"/>
                </a:solidFill>
                <a:latin typeface="Raleway"/>
                <a:ea typeface="Raleway"/>
                <a:cs typeface="Raleway"/>
                <a:sym typeface="Raleway"/>
              </a:rPr>
              <a:t>. Prashanthi </a:t>
            </a:r>
            <a:endParaRPr sz="1700" b="1" dirty="0">
              <a:solidFill>
                <a:srgbClr val="6AA84F"/>
              </a:solidFill>
              <a:latin typeface="Raleway"/>
              <a:ea typeface="Raleway"/>
              <a:cs typeface="Raleway"/>
              <a:sym typeface="Raleway"/>
            </a:endParaRPr>
          </a:p>
          <a:p>
            <a:pPr marL="0" marR="0" lvl="0" indent="0" algn="l" rtl="0">
              <a:lnSpc>
                <a:spcPct val="100000"/>
              </a:lnSpc>
              <a:spcBef>
                <a:spcPts val="0"/>
              </a:spcBef>
              <a:spcAft>
                <a:spcPts val="0"/>
              </a:spcAft>
              <a:buClr>
                <a:srgbClr val="000000"/>
              </a:buClr>
              <a:buSzPts val="1700"/>
              <a:buFont typeface="Arial"/>
              <a:buNone/>
            </a:pPr>
            <a:r>
              <a:rPr lang="en" sz="1700" b="1" dirty="0">
                <a:solidFill>
                  <a:srgbClr val="6AA84F"/>
                </a:solidFill>
                <a:latin typeface="Raleway"/>
                <a:ea typeface="Raleway"/>
                <a:cs typeface="Raleway"/>
                <a:sym typeface="Raleway"/>
              </a:rPr>
              <a:t>	</a:t>
            </a:r>
            <a:r>
              <a:rPr lang="en" sz="1700" b="1" dirty="0">
                <a:solidFill>
                  <a:srgbClr val="3D85C6"/>
                </a:solidFill>
                <a:latin typeface="Raleway"/>
                <a:ea typeface="Raleway"/>
                <a:cs typeface="Raleway"/>
                <a:sym typeface="Raleway"/>
              </a:rPr>
              <a:t>	</a:t>
            </a:r>
            <a:endParaRPr sz="1000" b="1" dirty="0">
              <a:solidFill>
                <a:srgbClr val="3D85C6"/>
              </a:solidFill>
              <a:latin typeface="Raleway"/>
              <a:ea typeface="Raleway"/>
              <a:cs typeface="Raleway"/>
              <a:sym typeface="Raleway"/>
            </a:endParaRPr>
          </a:p>
        </p:txBody>
      </p:sp>
      <p:pic>
        <p:nvPicPr>
          <p:cNvPr id="152" name="Google Shape;152;p18"/>
          <p:cNvPicPr preferRelativeResize="0"/>
          <p:nvPr/>
        </p:nvPicPr>
        <p:blipFill rotWithShape="1">
          <a:blip r:embed="rId3">
            <a:alphaModFix/>
          </a:blip>
          <a:srcRect/>
          <a:stretch/>
        </p:blipFill>
        <p:spPr>
          <a:xfrm>
            <a:off x="515475" y="893825"/>
            <a:ext cx="1386750" cy="428625"/>
          </a:xfrm>
          <a:prstGeom prst="rect">
            <a:avLst/>
          </a:prstGeom>
          <a:noFill/>
          <a:ln>
            <a:noFill/>
          </a:ln>
        </p:spPr>
      </p:pic>
      <p:sp>
        <p:nvSpPr>
          <p:cNvPr id="158" name="Google Shape;158;p18"/>
          <p:cNvSpPr txBox="1"/>
          <p:nvPr/>
        </p:nvSpPr>
        <p:spPr>
          <a:xfrm>
            <a:off x="6155400" y="1322450"/>
            <a:ext cx="12360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dirty="0">
                <a:solidFill>
                  <a:schemeClr val="accent1"/>
                </a:solidFill>
                <a:latin typeface="Raleway"/>
                <a:ea typeface="Raleway"/>
                <a:cs typeface="Raleway"/>
                <a:sym typeface="Raleway"/>
              </a:rPr>
              <a:t>Team</a:t>
            </a:r>
            <a:endParaRPr dirty="0">
              <a:solidFill>
                <a:schemeClr val="accent1"/>
              </a:solidFill>
            </a:endParaRPr>
          </a:p>
        </p:txBody>
      </p:sp>
      <p:sp>
        <p:nvSpPr>
          <p:cNvPr id="164" name="Google Shape;164;p18"/>
          <p:cNvSpPr txBox="1"/>
          <p:nvPr/>
        </p:nvSpPr>
        <p:spPr>
          <a:xfrm>
            <a:off x="6291976" y="3026851"/>
            <a:ext cx="158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1155CC"/>
                </a:solidFill>
                <a:latin typeface="Raleway"/>
                <a:ea typeface="Raleway"/>
                <a:cs typeface="Raleway"/>
                <a:sym typeface="Raleway"/>
              </a:rPr>
              <a:t>     (IV Year)</a:t>
            </a:r>
            <a:endParaRPr sz="100" dirty="0">
              <a:solidFill>
                <a:srgbClr val="1155CC"/>
              </a:solidFill>
            </a:endParaRPr>
          </a:p>
        </p:txBody>
      </p:sp>
      <p:sp>
        <p:nvSpPr>
          <p:cNvPr id="2" name="TextBox 1">
            <a:extLst>
              <a:ext uri="{FF2B5EF4-FFF2-40B4-BE49-F238E27FC236}">
                <a16:creationId xmlns:a16="http://schemas.microsoft.com/office/drawing/2014/main" id="{F1A2A1D4-FE64-4880-B290-19CB69F18295}"/>
              </a:ext>
            </a:extLst>
          </p:cNvPr>
          <p:cNvSpPr txBox="1"/>
          <p:nvPr/>
        </p:nvSpPr>
        <p:spPr>
          <a:xfrm>
            <a:off x="5258252" y="2057400"/>
            <a:ext cx="3655048" cy="1169551"/>
          </a:xfrm>
          <a:prstGeom prst="rect">
            <a:avLst/>
          </a:prstGeom>
          <a:noFill/>
        </p:spPr>
        <p:txBody>
          <a:bodyPr wrap="square" rtlCol="0">
            <a:spAutoFit/>
          </a:bodyPr>
          <a:lstStyle/>
          <a:p>
            <a:r>
              <a:rPr lang="en-IN" dirty="0">
                <a:latin typeface="Lato" panose="020F0502020204030203" pitchFamily="34" charset="0"/>
                <a:ea typeface="Lato" panose="020F0502020204030203" pitchFamily="34" charset="0"/>
                <a:cs typeface="Lato" panose="020F0502020204030203" pitchFamily="34" charset="0"/>
              </a:rPr>
              <a:t>18UK1A05A6 CHEEKATI SAIRACHANA</a:t>
            </a:r>
          </a:p>
          <a:p>
            <a:r>
              <a:rPr lang="en-IN" dirty="0">
                <a:latin typeface="Lato" panose="020F0502020204030203" pitchFamily="34" charset="0"/>
                <a:ea typeface="Lato" panose="020F0502020204030203" pitchFamily="34" charset="0"/>
                <a:cs typeface="Lato" panose="020F0502020204030203" pitchFamily="34" charset="0"/>
              </a:rPr>
              <a:t>18UK1A05E4  KATKOJU SANKEERTHI</a:t>
            </a:r>
          </a:p>
          <a:p>
            <a:r>
              <a:rPr lang="en-IN" dirty="0">
                <a:latin typeface="Lato" panose="020F0502020204030203" pitchFamily="34" charset="0"/>
                <a:ea typeface="Lato" panose="020F0502020204030203" pitchFamily="34" charset="0"/>
                <a:cs typeface="Lato" panose="020F0502020204030203" pitchFamily="34" charset="0"/>
              </a:rPr>
              <a:t>18UK1A05A2  RAMARAPU YAMINI</a:t>
            </a:r>
          </a:p>
          <a:p>
            <a:r>
              <a:rPr lang="en-IN" dirty="0">
                <a:latin typeface="Lato" panose="020F0502020204030203" pitchFamily="34" charset="0"/>
                <a:ea typeface="Lato" panose="020F0502020204030203" pitchFamily="34" charset="0"/>
                <a:cs typeface="Lato" panose="020F0502020204030203" pitchFamily="34" charset="0"/>
              </a:rPr>
              <a:t>18UK1A05C7  CHILPURI SHIVATEJA</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647225" y="462975"/>
            <a:ext cx="4825800" cy="666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dirty="0"/>
              <a:t> Abstract</a:t>
            </a:r>
            <a:endParaRPr dirty="0"/>
          </a:p>
        </p:txBody>
      </p:sp>
      <p:sp>
        <p:nvSpPr>
          <p:cNvPr id="172" name="Google Shape;172;p19"/>
          <p:cNvSpPr txBox="1"/>
          <p:nvPr/>
        </p:nvSpPr>
        <p:spPr>
          <a:xfrm>
            <a:off x="1139272" y="1461074"/>
            <a:ext cx="6865455" cy="3219451"/>
          </a:xfrm>
          <a:prstGeom prst="rect">
            <a:avLst/>
          </a:prstGeom>
          <a:noFill/>
          <a:ln>
            <a:noFill/>
          </a:ln>
        </p:spPr>
        <p:txBody>
          <a:bodyPr spcFirstLastPara="1" wrap="square" lIns="91425" tIns="91425" rIns="91425" bIns="91425" anchor="t" anchorCtr="0">
            <a:noAutofit/>
          </a:bodyPr>
          <a:lstStyle/>
          <a:p>
            <a:pPr algn="just">
              <a:spcAft>
                <a:spcPts val="750"/>
              </a:spcAft>
            </a:pPr>
            <a:r>
              <a:rPr lang="en-US" sz="1300" dirty="0">
                <a:solidFill>
                  <a:schemeClr val="bg1"/>
                </a:solidFill>
                <a:effectLst/>
                <a:latin typeface="Lato" panose="020F0502020204030203" pitchFamily="34" charset="0"/>
                <a:ea typeface="Lato" panose="020F0502020204030203" pitchFamily="34" charset="0"/>
                <a:cs typeface="Lato" panose="020F0502020204030203" pitchFamily="34" charset="0"/>
              </a:rPr>
              <a:t>Humans are bound to make errors-some time or the other – especially while performing mundane boring tasks </a:t>
            </a:r>
            <a:r>
              <a:rPr lang="en-US" sz="1300" dirty="0">
                <a:solidFill>
                  <a:schemeClr val="bg1"/>
                </a:solidFill>
                <a:latin typeface="Lato" panose="020F0502020204030203" pitchFamily="34" charset="0"/>
                <a:ea typeface="Lato" panose="020F0502020204030203" pitchFamily="34" charset="0"/>
                <a:cs typeface="Lato" panose="020F0502020204030203" pitchFamily="34" charset="0"/>
              </a:rPr>
              <a:t>l</a:t>
            </a:r>
            <a:r>
              <a:rPr lang="en-US" sz="1300" dirty="0">
                <a:solidFill>
                  <a:schemeClr val="bg1"/>
                </a:solidFill>
                <a:effectLst/>
                <a:latin typeface="Lato" panose="020F0502020204030203" pitchFamily="34" charset="0"/>
                <a:ea typeface="Lato" panose="020F0502020204030203" pitchFamily="34" charset="0"/>
                <a:cs typeface="Lato" panose="020F0502020204030203" pitchFamily="34" charset="0"/>
              </a:rPr>
              <a:t>ike digitization or security ,Continuously. Many times we are unable to perceive certain digits due to various factors-motion, lack digit clarity, illumination and so on. It is these problems which have lead us to delve into this topic </a:t>
            </a:r>
          </a:p>
          <a:p>
            <a:pPr algn="just">
              <a:spcAft>
                <a:spcPts val="750"/>
              </a:spcAft>
            </a:pPr>
            <a:r>
              <a:rPr lang="en-US" sz="1300" dirty="0">
                <a:solidFill>
                  <a:schemeClr val="bg1"/>
                </a:solidFill>
                <a:effectLst/>
                <a:latin typeface="Lato" panose="020F0502020204030203" pitchFamily="34" charset="0"/>
                <a:ea typeface="Lato" panose="020F0502020204030203" pitchFamily="34" charset="0"/>
                <a:cs typeface="Lato" panose="020F0502020204030203" pitchFamily="34" charset="0"/>
              </a:rPr>
              <a:t>We as a team going  to tackle </a:t>
            </a:r>
            <a:r>
              <a:rPr lang="en-IN" sz="1300" dirty="0">
                <a:solidFill>
                  <a:schemeClr val="bg1"/>
                </a:solidFill>
                <a:effectLst/>
                <a:latin typeface="Lato" panose="020F0502020204030203" pitchFamily="34" charset="0"/>
                <a:ea typeface="Lato" panose="020F0502020204030203" pitchFamily="34" charset="0"/>
                <a:cs typeface="Lato" panose="020F0502020204030203" pitchFamily="34" charset="0"/>
              </a:rPr>
              <a:t>With the advent of OCR techniques, much time has been saved by automatically extracting the text out of a digital image of any invoice or a document. Currently, this is where most organizations that use OCR for any form of automation are Digital copies of invoices or documents are obtained by scanning or taking pictures. The text is extracted from these documents is entered into a template-based data entry software.</a:t>
            </a:r>
          </a:p>
          <a:p>
            <a:pPr algn="just">
              <a:spcAft>
                <a:spcPts val="750"/>
              </a:spcAft>
            </a:pPr>
            <a:r>
              <a:rPr lang="en-IN" sz="1300" dirty="0">
                <a:solidFill>
                  <a:schemeClr val="bg1"/>
                </a:solidFill>
                <a:effectLst/>
                <a:latin typeface="Lato" panose="020F0502020204030203" pitchFamily="34" charset="0"/>
                <a:ea typeface="Lato" panose="020F0502020204030203" pitchFamily="34" charset="0"/>
                <a:cs typeface="Lato" panose="020F0502020204030203" pitchFamily="34" charset="0"/>
              </a:rPr>
              <a:t>The project aims at creating an application form where the user can upload a pdf document/Image containing text, the document is analysed by an Optical character recognition (OCR) to extract text from it. The extracted text is again saved in a text document in the local drive.</a:t>
            </a:r>
          </a:p>
          <a:p>
            <a:pPr algn="just"/>
            <a:endParaRPr sz="1300" dirty="0">
              <a:solidFill>
                <a:schemeClr val="bg1"/>
              </a:solidFill>
              <a:latin typeface="Lato" panose="020F0502020204030203" pitchFamily="34" charset="0"/>
              <a:ea typeface="Lato" panose="020F0502020204030203" pitchFamily="34" charset="0"/>
              <a:cs typeface="Lato" panose="020F0502020204030203" pitchFamily="34" charset="0"/>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607350" y="1327925"/>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solidFill>
                  <a:schemeClr val="lt1"/>
                </a:solidFill>
              </a:rPr>
              <a:t>Introduction </a:t>
            </a:r>
            <a:endParaRPr>
              <a:solidFill>
                <a:schemeClr val="lt1"/>
              </a:solidFill>
            </a:endParaRPr>
          </a:p>
        </p:txBody>
      </p:sp>
      <p:sp>
        <p:nvSpPr>
          <p:cNvPr id="179" name="Google Shape;179;p20"/>
          <p:cNvSpPr txBox="1">
            <a:spLocks noGrp="1"/>
          </p:cNvSpPr>
          <p:nvPr>
            <p:ph type="body" idx="2"/>
          </p:nvPr>
        </p:nvSpPr>
        <p:spPr>
          <a:xfrm>
            <a:off x="4641756" y="314153"/>
            <a:ext cx="4334700" cy="4515193"/>
          </a:xfrm>
          <a:prstGeom prst="rect">
            <a:avLst/>
          </a:prstGeom>
          <a:noFill/>
          <a:ln>
            <a:noFill/>
          </a:ln>
        </p:spPr>
        <p:txBody>
          <a:bodyPr spcFirstLastPara="1" wrap="square" lIns="91425" tIns="91425" rIns="91425" bIns="91425" anchor="t" anchorCtr="0">
            <a:noAutofit/>
          </a:bodyPr>
          <a:lstStyle/>
          <a:p>
            <a:pPr algn="l"/>
            <a:r>
              <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rPr>
              <a:t>Literally, OCR stands for Optical Character Recognition. It is a widespread technology to recognize text inside images, such as scanned documents and photos. OCR technology is used to convert virtually any kind of image containing written text (typed, handwritten, or printed) into machine-readable text data.</a:t>
            </a:r>
          </a:p>
          <a:p>
            <a:pPr algn="l"/>
            <a:r>
              <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rPr>
              <a:t>OCR Technology became popular in the early 1990s while attempting to digitize historic newspapers. Since then the technology has undergone several improvements. Nowadays solutions deliver near to perfect </a:t>
            </a:r>
            <a:r>
              <a:rPr lang="en-US" sz="1200" dirty="0">
                <a:solidFill>
                  <a:srgbClr val="2F2F2F"/>
                </a:solidFill>
                <a:latin typeface="Lato" panose="020F0502020204030203" pitchFamily="34" charset="0"/>
                <a:ea typeface="Lato" panose="020F0502020204030203" pitchFamily="34" charset="0"/>
                <a:cs typeface="Lato" panose="020F0502020204030203" pitchFamily="34" charset="0"/>
              </a:rPr>
              <a:t>OCR accuracy</a:t>
            </a:r>
            <a:r>
              <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rPr>
              <a:t>. Advanced methods like </a:t>
            </a:r>
            <a:r>
              <a:rPr lang="en-US" sz="1200" dirty="0">
                <a:solidFill>
                  <a:srgbClr val="2F2F2F"/>
                </a:solidFill>
                <a:latin typeface="Lato" panose="020F0502020204030203" pitchFamily="34" charset="0"/>
                <a:ea typeface="Lato" panose="020F0502020204030203" pitchFamily="34" charset="0"/>
                <a:cs typeface="Lato" panose="020F0502020204030203" pitchFamily="34" charset="0"/>
              </a:rPr>
              <a:t>Zonal OCR</a:t>
            </a:r>
            <a:r>
              <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rPr>
              <a:t> are used to automate complex document-based workflows.</a:t>
            </a:r>
          </a:p>
          <a:p>
            <a:pPr algn="l"/>
            <a:r>
              <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rPr>
              <a:t>OCR is often used as a “hidden” technology, powering many well-known systems and services in our daily life. Less known, but as important, use cases for OCR technology include data entry automation, indexing documents for search engines, automatic number plate recognition, as well as assisting blind and visually impaired persons.</a:t>
            </a:r>
          </a:p>
          <a:p>
            <a:pPr algn="l"/>
            <a:endParaRPr lang="en-US" sz="1200" b="0" i="0" dirty="0">
              <a:solidFill>
                <a:srgbClr val="2F2F2F"/>
              </a:solidFill>
              <a:effectLst/>
              <a:latin typeface="Lato" panose="020F0502020204030203" pitchFamily="34" charset="0"/>
              <a:ea typeface="Lato" panose="020F0502020204030203" pitchFamily="34" charset="0"/>
              <a:cs typeface="Lato" panose="020F0502020204030203" pitchFamily="34" charset="0"/>
            </a:endParaRPr>
          </a:p>
          <a:p>
            <a:pPr marL="457200" lvl="0" indent="0" algn="l" rtl="0">
              <a:lnSpc>
                <a:spcPct val="115000"/>
              </a:lnSpc>
              <a:spcBef>
                <a:spcPts val="1000"/>
              </a:spcBef>
              <a:spcAft>
                <a:spcPts val="0"/>
              </a:spcAft>
              <a:buNone/>
            </a:pPr>
            <a:r>
              <a:rPr lang="en-US" sz="1200" dirty="0">
                <a:latin typeface="Lato" panose="020F0502020204030203" pitchFamily="34" charset="0"/>
                <a:ea typeface="Lato" panose="020F0502020204030203" pitchFamily="34" charset="0"/>
                <a:cs typeface="Lato" panose="020F0502020204030203" pitchFamily="34" charset="0"/>
              </a:rPr>
              <a:t> </a:t>
            </a:r>
          </a:p>
          <a:p>
            <a:pPr marL="457200" lvl="0" indent="0" algn="l" rtl="0">
              <a:lnSpc>
                <a:spcPct val="115000"/>
              </a:lnSpc>
              <a:spcBef>
                <a:spcPts val="1000"/>
              </a:spcBef>
              <a:spcAft>
                <a:spcPts val="1000"/>
              </a:spcAft>
              <a:buNone/>
            </a:pPr>
            <a:endParaRPr sz="120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205" name="Google Shape;205;p21"/>
          <p:cNvSpPr txBox="1">
            <a:spLocks noGrp="1"/>
          </p:cNvSpPr>
          <p:nvPr>
            <p:ph type="title"/>
          </p:nvPr>
        </p:nvSpPr>
        <p:spPr>
          <a:xfrm>
            <a:off x="734150" y="1511913"/>
            <a:ext cx="3013200" cy="148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sz="2900" dirty="0"/>
          </a:p>
          <a:p>
            <a:pPr marL="0" lvl="0" indent="0" algn="l" rtl="0">
              <a:lnSpc>
                <a:spcPct val="100000"/>
              </a:lnSpc>
              <a:spcBef>
                <a:spcPts val="0"/>
              </a:spcBef>
              <a:spcAft>
                <a:spcPts val="0"/>
              </a:spcAft>
              <a:buSzPts val="3000"/>
              <a:buNone/>
            </a:pPr>
            <a:r>
              <a:rPr lang="en" sz="2900" dirty="0">
                <a:solidFill>
                  <a:srgbClr val="3C78D8"/>
                </a:solidFill>
              </a:rPr>
              <a:t>Overview</a:t>
            </a:r>
            <a:endParaRPr sz="29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a:p>
            <a:pPr marL="0" lvl="0" indent="0" algn="l" rtl="0">
              <a:lnSpc>
                <a:spcPct val="100000"/>
              </a:lnSpc>
              <a:spcBef>
                <a:spcPts val="0"/>
              </a:spcBef>
              <a:spcAft>
                <a:spcPts val="0"/>
              </a:spcAft>
              <a:buSzPts val="3000"/>
              <a:buNone/>
            </a:pPr>
            <a:endParaRPr sz="3200" dirty="0">
              <a:solidFill>
                <a:srgbClr val="3C78D8"/>
              </a:solidFill>
            </a:endParaRPr>
          </a:p>
        </p:txBody>
      </p:sp>
      <p:pic>
        <p:nvPicPr>
          <p:cNvPr id="3" name="Picture 2">
            <a:extLst>
              <a:ext uri="{FF2B5EF4-FFF2-40B4-BE49-F238E27FC236}">
                <a16:creationId xmlns:a16="http://schemas.microsoft.com/office/drawing/2014/main" id="{06B4A981-0949-4243-AECF-ECC6111D77E5}"/>
              </a:ext>
            </a:extLst>
          </p:cNvPr>
          <p:cNvPicPr>
            <a:picLocks noChangeAspect="1"/>
          </p:cNvPicPr>
          <p:nvPr/>
        </p:nvPicPr>
        <p:blipFill>
          <a:blip r:embed="rId3"/>
          <a:stretch>
            <a:fillRect/>
          </a:stretch>
        </p:blipFill>
        <p:spPr>
          <a:xfrm>
            <a:off x="2886044" y="1281010"/>
            <a:ext cx="5818642" cy="30728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a:spLocks noGrp="1"/>
          </p:cNvSpPr>
          <p:nvPr>
            <p:ph type="title"/>
          </p:nvPr>
        </p:nvSpPr>
        <p:spPr>
          <a:xfrm>
            <a:off x="104971" y="436397"/>
            <a:ext cx="3816600" cy="1158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sz="2900" dirty="0"/>
              <a:t>Project Workflow</a:t>
            </a:r>
            <a:r>
              <a:rPr lang="en" dirty="0"/>
              <a:t> </a:t>
            </a:r>
            <a:endParaRPr dirty="0"/>
          </a:p>
          <a:p>
            <a:pPr marL="0" lvl="0" indent="0" algn="l" rtl="0">
              <a:lnSpc>
                <a:spcPct val="100000"/>
              </a:lnSpc>
              <a:spcBef>
                <a:spcPts val="0"/>
              </a:spcBef>
              <a:spcAft>
                <a:spcPts val="0"/>
              </a:spcAft>
              <a:buSzPts val="3000"/>
              <a:buNone/>
            </a:pPr>
            <a:endParaRPr sz="1100" b="0" dirty="0"/>
          </a:p>
          <a:p>
            <a:pPr marL="0" lvl="0" indent="0" algn="l" rtl="0">
              <a:lnSpc>
                <a:spcPct val="100000"/>
              </a:lnSpc>
              <a:spcBef>
                <a:spcPts val="0"/>
              </a:spcBef>
              <a:spcAft>
                <a:spcPts val="0"/>
              </a:spcAft>
              <a:buSzPts val="3000"/>
              <a:buNone/>
            </a:pPr>
            <a:endParaRPr sz="3000" dirty="0"/>
          </a:p>
        </p:txBody>
      </p:sp>
      <p:sp>
        <p:nvSpPr>
          <p:cNvPr id="212" name="Google Shape;212;p22"/>
          <p:cNvSpPr txBox="1"/>
          <p:nvPr/>
        </p:nvSpPr>
        <p:spPr>
          <a:xfrm>
            <a:off x="4030900" y="125"/>
            <a:ext cx="540900" cy="5143500"/>
          </a:xfrm>
          <a:prstGeom prst="rect">
            <a:avLst/>
          </a:pr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16" name="Google Shape;216;p22"/>
          <p:cNvSpPr txBox="1"/>
          <p:nvPr/>
        </p:nvSpPr>
        <p:spPr>
          <a:xfrm>
            <a:off x="5243527" y="679751"/>
            <a:ext cx="2926800" cy="615550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200" dirty="0">
              <a:latin typeface="Lato"/>
              <a:ea typeface="Lato"/>
              <a:cs typeface="Lato"/>
              <a:sym typeface="Lato"/>
            </a:endParaRPr>
          </a:p>
          <a:p>
            <a:pPr algn="ctr"/>
            <a:r>
              <a:rPr lang="en-IN" sz="2000" b="1" i="0" dirty="0">
                <a:solidFill>
                  <a:srgbClr val="35475C"/>
                </a:solidFill>
                <a:effectLst/>
                <a:latin typeface="Lato" panose="020F0502020204030203" pitchFamily="34" charset="0"/>
                <a:ea typeface="Lato" panose="020F0502020204030203" pitchFamily="34" charset="0"/>
                <a:cs typeface="Lato" panose="020F0502020204030203" pitchFamily="34" charset="0"/>
              </a:rPr>
              <a:t>Upload a pdf document</a:t>
            </a:r>
          </a:p>
          <a:p>
            <a:pPr algn="ctr"/>
            <a:endParaRPr lang="en-IN" sz="2000" b="1" i="0" dirty="0">
              <a:solidFill>
                <a:srgbClr val="35475C"/>
              </a:solidFill>
              <a:effectLst/>
              <a:latin typeface="Lato" panose="020F0502020204030203" pitchFamily="34" charset="0"/>
              <a:ea typeface="Lato" panose="020F0502020204030203" pitchFamily="34" charset="0"/>
              <a:cs typeface="Lato" panose="020F0502020204030203" pitchFamily="34" charset="0"/>
            </a:endParaRPr>
          </a:p>
          <a:p>
            <a:pPr algn="ctr"/>
            <a:r>
              <a:rPr lang="en-IN" sz="2000" b="1" i="0" dirty="0">
                <a:solidFill>
                  <a:srgbClr val="35475C"/>
                </a:solidFill>
                <a:effectLst/>
                <a:latin typeface="Lato" panose="020F0502020204030203" pitchFamily="34" charset="0"/>
                <a:ea typeface="Lato" panose="020F0502020204030203" pitchFamily="34" charset="0"/>
                <a:cs typeface="Lato" panose="020F0502020204030203" pitchFamily="34" charset="0"/>
              </a:rPr>
              <a:t>Convert PDF document to image</a:t>
            </a:r>
          </a:p>
          <a:p>
            <a:pPr algn="ctr"/>
            <a:endParaRPr lang="en-IN" sz="2000" b="1" i="0" dirty="0">
              <a:solidFill>
                <a:srgbClr val="35475C"/>
              </a:solidFill>
              <a:effectLst/>
              <a:latin typeface="Lato" panose="020F0502020204030203" pitchFamily="34" charset="0"/>
              <a:ea typeface="Lato" panose="020F0502020204030203" pitchFamily="34" charset="0"/>
              <a:cs typeface="Lato" panose="020F0502020204030203" pitchFamily="34" charset="0"/>
            </a:endParaRPr>
          </a:p>
          <a:p>
            <a:pPr algn="ctr"/>
            <a:r>
              <a:rPr lang="en-US" sz="2000" b="1" i="0" dirty="0">
                <a:solidFill>
                  <a:srgbClr val="35475C"/>
                </a:solidFill>
                <a:effectLst/>
                <a:latin typeface="Lato" panose="020F0502020204030203" pitchFamily="34" charset="0"/>
                <a:ea typeface="Lato" panose="020F0502020204030203" pitchFamily="34" charset="0"/>
                <a:cs typeface="Lato" panose="020F0502020204030203" pitchFamily="34" charset="0"/>
              </a:rPr>
              <a:t>Extract the text from the image</a:t>
            </a:r>
          </a:p>
          <a:p>
            <a:pPr algn="ctr"/>
            <a:endParaRPr lang="en-US" sz="2000" b="1" i="0" dirty="0">
              <a:solidFill>
                <a:srgbClr val="35475C"/>
              </a:solidFill>
              <a:effectLst/>
              <a:latin typeface="Lato" panose="020F0502020204030203" pitchFamily="34" charset="0"/>
              <a:ea typeface="Lato" panose="020F0502020204030203" pitchFamily="34" charset="0"/>
              <a:cs typeface="Lato" panose="020F0502020204030203" pitchFamily="34" charset="0"/>
            </a:endParaRPr>
          </a:p>
          <a:p>
            <a:pPr algn="ctr"/>
            <a:r>
              <a:rPr lang="en-US" sz="2000" b="1" i="0" dirty="0">
                <a:solidFill>
                  <a:srgbClr val="35475C"/>
                </a:solidFill>
                <a:effectLst/>
                <a:latin typeface="Lato" panose="020F0502020204030203" pitchFamily="34" charset="0"/>
                <a:ea typeface="Lato" panose="020F0502020204030203" pitchFamily="34" charset="0"/>
                <a:cs typeface="Lato" panose="020F0502020204030203" pitchFamily="34" charset="0"/>
              </a:rPr>
              <a:t>Store the extracted text in the text document</a:t>
            </a:r>
          </a:p>
          <a:p>
            <a:pPr marL="0" lvl="0" indent="0" algn="ctr" rtl="0">
              <a:spcBef>
                <a:spcPts val="0"/>
              </a:spcBef>
              <a:spcAft>
                <a:spcPts val="0"/>
              </a:spcAft>
              <a:buNone/>
            </a:pPr>
            <a:endParaRPr sz="1600" b="1" dirty="0">
              <a:latin typeface="Lato"/>
              <a:ea typeface="Lato"/>
              <a:cs typeface="Lato"/>
              <a:sym typeface="Lato"/>
            </a:endParaRPr>
          </a:p>
          <a:p>
            <a:pPr marL="0" lvl="0" indent="0" algn="ctr" rtl="0">
              <a:spcBef>
                <a:spcPts val="0"/>
              </a:spcBef>
              <a:spcAft>
                <a:spcPts val="0"/>
              </a:spcAft>
              <a:buNone/>
            </a:pPr>
            <a:endParaRPr sz="1000" dirty="0">
              <a:latin typeface="Lato"/>
              <a:ea typeface="Lato"/>
              <a:cs typeface="Lato"/>
              <a:sym typeface="Lato"/>
            </a:endParaRPr>
          </a:p>
          <a:p>
            <a:pPr marL="0" lvl="0" indent="0" algn="l" rtl="0">
              <a:spcBef>
                <a:spcPts val="0"/>
              </a:spcBef>
              <a:spcAft>
                <a:spcPts val="0"/>
              </a:spcAft>
              <a:buNone/>
            </a:pPr>
            <a:endParaRPr sz="1000" b="1"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sp>
        <p:nvSpPr>
          <p:cNvPr id="219" name="Google Shape;219;p22"/>
          <p:cNvSpPr/>
          <p:nvPr/>
        </p:nvSpPr>
        <p:spPr>
          <a:xfrm>
            <a:off x="6667172" y="1252330"/>
            <a:ext cx="111315" cy="342067"/>
          </a:xfrm>
          <a:prstGeom prst="downArrow">
            <a:avLst>
              <a:gd name="adj1" fmla="val 50000"/>
              <a:gd name="adj2"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 name="Google Shape;219;p22">
            <a:extLst>
              <a:ext uri="{FF2B5EF4-FFF2-40B4-BE49-F238E27FC236}">
                <a16:creationId xmlns:a16="http://schemas.microsoft.com/office/drawing/2014/main" id="{C4FC6C66-5841-4C28-B101-C0AC8270C811}"/>
              </a:ext>
            </a:extLst>
          </p:cNvPr>
          <p:cNvSpPr/>
          <p:nvPr/>
        </p:nvSpPr>
        <p:spPr>
          <a:xfrm>
            <a:off x="6710243" y="3064564"/>
            <a:ext cx="111315" cy="342067"/>
          </a:xfrm>
          <a:prstGeom prst="downArrow">
            <a:avLst>
              <a:gd name="adj1" fmla="val 50000"/>
              <a:gd name="adj2"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 name="Google Shape;219;p22">
            <a:extLst>
              <a:ext uri="{FF2B5EF4-FFF2-40B4-BE49-F238E27FC236}">
                <a16:creationId xmlns:a16="http://schemas.microsoft.com/office/drawing/2014/main" id="{D487ABD9-7EF0-4BD6-B266-93F3160715CC}"/>
              </a:ext>
            </a:extLst>
          </p:cNvPr>
          <p:cNvSpPr/>
          <p:nvPr/>
        </p:nvSpPr>
        <p:spPr>
          <a:xfrm>
            <a:off x="6693679" y="2173352"/>
            <a:ext cx="111315" cy="342067"/>
          </a:xfrm>
          <a:prstGeom prst="downArrow">
            <a:avLst>
              <a:gd name="adj1" fmla="val 50000"/>
              <a:gd name="adj2"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6"/>
          <p:cNvSpPr txBox="1">
            <a:spLocks noGrp="1"/>
          </p:cNvSpPr>
          <p:nvPr>
            <p:ph type="title"/>
          </p:nvPr>
        </p:nvSpPr>
        <p:spPr>
          <a:xfrm>
            <a:off x="730000" y="1318650"/>
            <a:ext cx="3486900" cy="168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Technologies</a:t>
            </a:r>
            <a:endParaRPr sz="3000">
              <a:solidFill>
                <a:schemeClr val="lt1"/>
              </a:solidFill>
            </a:endParaRPr>
          </a:p>
        </p:txBody>
      </p:sp>
      <p:sp>
        <p:nvSpPr>
          <p:cNvPr id="270" name="Google Shape;270;p26"/>
          <p:cNvSpPr txBox="1"/>
          <p:nvPr/>
        </p:nvSpPr>
        <p:spPr>
          <a:xfrm>
            <a:off x="4689600" y="575725"/>
            <a:ext cx="4064700" cy="283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000"/>
              </a:spcAft>
              <a:buClr>
                <a:srgbClr val="000000"/>
              </a:buClr>
              <a:buSzPts val="1100"/>
              <a:buFont typeface="Arial"/>
              <a:buNone/>
            </a:pPr>
            <a:endParaRPr sz="1100" b="0" i="0" u="none" strike="noStrike" cap="none">
              <a:solidFill>
                <a:srgbClr val="000000"/>
              </a:solidFill>
              <a:latin typeface="Lato"/>
              <a:ea typeface="Lato"/>
              <a:cs typeface="Lato"/>
              <a:sym typeface="Lato"/>
            </a:endParaRPr>
          </a:p>
        </p:txBody>
      </p:sp>
      <p:sp>
        <p:nvSpPr>
          <p:cNvPr id="271" name="Google Shape;271;p26"/>
          <p:cNvSpPr txBox="1">
            <a:spLocks noGrp="1"/>
          </p:cNvSpPr>
          <p:nvPr>
            <p:ph type="body" idx="2"/>
          </p:nvPr>
        </p:nvSpPr>
        <p:spPr>
          <a:xfrm>
            <a:off x="5129700" y="1417100"/>
            <a:ext cx="3624600" cy="2799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b="1" dirty="0"/>
              <a:t>Python IDE</a:t>
            </a:r>
            <a:endParaRPr sz="1000" b="1" dirty="0"/>
          </a:p>
          <a:p>
            <a:pPr marL="457200" lvl="0" indent="-330200" algn="l" rtl="0">
              <a:spcBef>
                <a:spcPts val="0"/>
              </a:spcBef>
              <a:spcAft>
                <a:spcPts val="0"/>
              </a:spcAft>
              <a:buSzPts val="1600"/>
              <a:buChar char="●"/>
            </a:pPr>
            <a:r>
              <a:rPr lang="en" sz="1600" b="1" dirty="0"/>
              <a:t>Python Packages </a:t>
            </a:r>
            <a:endParaRPr sz="1600" b="1" dirty="0"/>
          </a:p>
          <a:p>
            <a:pPr marL="914400" lvl="0" indent="-304800" algn="l" rtl="0">
              <a:spcBef>
                <a:spcPts val="0"/>
              </a:spcBef>
              <a:spcAft>
                <a:spcPts val="0"/>
              </a:spcAft>
              <a:buSzPts val="1200"/>
              <a:buChar char="●"/>
            </a:pPr>
            <a:r>
              <a:rPr lang="en" sz="1200" b="1" dirty="0"/>
              <a:t>Opencv </a:t>
            </a:r>
            <a:endParaRPr sz="1200" b="1" dirty="0"/>
          </a:p>
          <a:p>
            <a:pPr marL="914400" lvl="0" indent="-304800" algn="l" rtl="0">
              <a:spcBef>
                <a:spcPts val="0"/>
              </a:spcBef>
              <a:spcAft>
                <a:spcPts val="0"/>
              </a:spcAft>
              <a:buSzPts val="1200"/>
              <a:buChar char="●"/>
            </a:pPr>
            <a:r>
              <a:rPr lang="en" sz="1200" b="1" dirty="0"/>
              <a:t>Pdf2image</a:t>
            </a:r>
            <a:endParaRPr sz="1200" b="1" dirty="0"/>
          </a:p>
          <a:p>
            <a:pPr marL="914400" lvl="0" indent="-304800" algn="l" rtl="0">
              <a:spcBef>
                <a:spcPts val="0"/>
              </a:spcBef>
              <a:spcAft>
                <a:spcPts val="0"/>
              </a:spcAft>
              <a:buSzPts val="1200"/>
              <a:buChar char="●"/>
            </a:pPr>
            <a:r>
              <a:rPr lang="en" sz="1200" b="1" dirty="0"/>
              <a:t>Pytesseract</a:t>
            </a:r>
            <a:endParaRPr sz="1200" b="1" dirty="0"/>
          </a:p>
          <a:p>
            <a:pPr marL="914400" lvl="0" indent="-304800" algn="l" rtl="0">
              <a:spcBef>
                <a:spcPts val="0"/>
              </a:spcBef>
              <a:spcAft>
                <a:spcPts val="0"/>
              </a:spcAft>
              <a:buSzPts val="1200"/>
              <a:buChar char="●"/>
            </a:pPr>
            <a:r>
              <a:rPr lang="en" sz="1200" b="1" dirty="0"/>
              <a:t>Tessract-Ocr</a:t>
            </a:r>
          </a:p>
          <a:p>
            <a:pPr marL="914400" lvl="0" indent="-304800" algn="l" rtl="0">
              <a:spcBef>
                <a:spcPts val="0"/>
              </a:spcBef>
              <a:spcAft>
                <a:spcPts val="0"/>
              </a:spcAft>
              <a:buSzPts val="1200"/>
              <a:buChar char="●"/>
            </a:pPr>
            <a:r>
              <a:rPr lang="en" sz="1200" b="1" dirty="0"/>
              <a:t>Install Poppler</a:t>
            </a:r>
            <a:endParaRPr sz="1200" b="1" dirty="0"/>
          </a:p>
          <a:p>
            <a:pPr marL="457200" lvl="0" indent="-330200" algn="l" rtl="0">
              <a:spcBef>
                <a:spcPts val="0"/>
              </a:spcBef>
              <a:spcAft>
                <a:spcPts val="0"/>
              </a:spcAft>
              <a:buSzPts val="1600"/>
              <a:buChar char="●"/>
            </a:pPr>
            <a:r>
              <a:rPr lang="en" sz="1600" b="1" dirty="0"/>
              <a:t>HTML / CSS </a:t>
            </a:r>
            <a:r>
              <a:rPr lang="en" sz="1000" b="1" dirty="0"/>
              <a:t>(with bootstrap)</a:t>
            </a:r>
            <a:endParaRPr sz="1000" b="1" dirty="0"/>
          </a:p>
          <a:p>
            <a:pPr marL="457200" lvl="0" indent="-330200" algn="l" rtl="0">
              <a:spcBef>
                <a:spcPts val="0"/>
              </a:spcBef>
              <a:spcAft>
                <a:spcPts val="0"/>
              </a:spcAft>
              <a:buSzPts val="1600"/>
              <a:buChar char="●"/>
            </a:pPr>
            <a:r>
              <a:rPr lang="en" sz="1600" b="1" dirty="0"/>
              <a:t>IBM Cloud </a:t>
            </a:r>
            <a:endParaRPr sz="1600" b="1" dirty="0"/>
          </a:p>
          <a:p>
            <a:pPr marL="914400" lvl="0" indent="0" algn="l" rtl="0">
              <a:spcBef>
                <a:spcPts val="0"/>
              </a:spcBef>
              <a:spcAft>
                <a:spcPts val="0"/>
              </a:spcAft>
              <a:buNone/>
            </a:pPr>
            <a:endParaRPr sz="16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D3CF3E-14D6-44FE-B529-0951005E167D}"/>
              </a:ext>
            </a:extLst>
          </p:cNvPr>
          <p:cNvSpPr>
            <a:spLocks noGrp="1"/>
          </p:cNvSpPr>
          <p:nvPr>
            <p:ph type="title"/>
          </p:nvPr>
        </p:nvSpPr>
        <p:spPr>
          <a:xfrm>
            <a:off x="481522" y="1352625"/>
            <a:ext cx="3300900" cy="1076680"/>
          </a:xfrm>
        </p:spPr>
        <p:txBody>
          <a:bodyPr/>
          <a:lstStyle/>
          <a:p>
            <a:r>
              <a:rPr lang="en-IN" b="1" i="0" dirty="0">
                <a:solidFill>
                  <a:srgbClr val="2D2828"/>
                </a:solidFill>
                <a:effectLst/>
                <a:latin typeface="Raleway" pitchFamily="2" charset="0"/>
              </a:rPr>
              <a:t>Text Extraction In Documents</a:t>
            </a:r>
            <a:br>
              <a:rPr lang="en-IN" b="1" i="0" dirty="0">
                <a:solidFill>
                  <a:srgbClr val="2D2828"/>
                </a:solidFill>
                <a:effectLst/>
                <a:latin typeface="Open Sans" panose="020B0606030504020204" pitchFamily="34" charset="0"/>
              </a:rPr>
            </a:br>
            <a:endParaRPr lang="en-IN" dirty="0"/>
          </a:p>
        </p:txBody>
      </p:sp>
      <p:pic>
        <p:nvPicPr>
          <p:cNvPr id="1028" name="Picture 4">
            <a:extLst>
              <a:ext uri="{FF2B5EF4-FFF2-40B4-BE49-F238E27FC236}">
                <a16:creationId xmlns:a16="http://schemas.microsoft.com/office/drawing/2014/main" id="{5E077A64-DE2A-416D-9C52-67C9062904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0037" y="1352625"/>
            <a:ext cx="1455668" cy="153273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918A06F-66A2-4CA7-BAB4-CCC1E3D32257}"/>
              </a:ext>
            </a:extLst>
          </p:cNvPr>
          <p:cNvSpPr txBox="1"/>
          <p:nvPr/>
        </p:nvSpPr>
        <p:spPr>
          <a:xfrm>
            <a:off x="4736411" y="875033"/>
            <a:ext cx="2574235" cy="3108543"/>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solidFill>
                  <a:srgbClr val="35475C"/>
                </a:solidFill>
                <a:effectLst/>
                <a:latin typeface="Lato" panose="020F0502020204030203" pitchFamily="34" charset="0"/>
                <a:ea typeface="Lato" panose="020F0502020204030203" pitchFamily="34" charset="0"/>
                <a:cs typeface="Lato" panose="020F0502020204030203" pitchFamily="34" charset="0"/>
              </a:rPr>
              <a:t>The "outputs"  subfolder contains the text documents of processed pdf documents.</a:t>
            </a:r>
          </a:p>
          <a:p>
            <a:pPr marL="285750" indent="-285750" algn="l">
              <a:buFont typeface="Arial" panose="020B0604020202020204" pitchFamily="34" charset="0"/>
              <a:buChar char="•"/>
            </a:pPr>
            <a:r>
              <a:rPr lang="en-US" b="0" i="0" dirty="0">
                <a:solidFill>
                  <a:srgbClr val="35475C"/>
                </a:solidFill>
                <a:effectLst/>
                <a:latin typeface="Lato" panose="020F0502020204030203" pitchFamily="34" charset="0"/>
                <a:ea typeface="Lato" panose="020F0502020204030203" pitchFamily="34" charset="0"/>
                <a:cs typeface="Lato" panose="020F0502020204030203" pitchFamily="34" charset="0"/>
              </a:rPr>
              <a:t>"sample.pdf" is a sample pdf file from which text is been extracted.</a:t>
            </a:r>
          </a:p>
          <a:p>
            <a:pPr marL="285750" indent="-285750" algn="l">
              <a:buFont typeface="Arial" panose="020B0604020202020204" pitchFamily="34" charset="0"/>
              <a:buChar char="•"/>
            </a:pPr>
            <a:r>
              <a:rPr lang="en-US" b="0" i="0" dirty="0">
                <a:solidFill>
                  <a:srgbClr val="35475C"/>
                </a:solidFill>
                <a:effectLst/>
                <a:latin typeface="Lato" panose="020F0502020204030203" pitchFamily="34" charset="0"/>
                <a:ea typeface="Lato" panose="020F0502020204030203" pitchFamily="34" charset="0"/>
                <a:cs typeface="Lato" panose="020F0502020204030203" pitchFamily="34" charset="0"/>
              </a:rPr>
              <a:t>"ocr.py" file has the code which implements text extraction.</a:t>
            </a:r>
          </a:p>
          <a:p>
            <a:pPr marL="285750" indent="-285750" algn="l">
              <a:buFont typeface="Arial" panose="020B0604020202020204" pitchFamily="34" charset="0"/>
              <a:buChar char="•"/>
            </a:pPr>
            <a:r>
              <a:rPr lang="en-US" b="0" i="0" dirty="0">
                <a:solidFill>
                  <a:srgbClr val="35475C"/>
                </a:solidFill>
                <a:effectLst/>
                <a:latin typeface="Lato" panose="020F0502020204030203" pitchFamily="34" charset="0"/>
                <a:ea typeface="Lato" panose="020F0502020204030203" pitchFamily="34" charset="0"/>
                <a:cs typeface="Lato" panose="020F0502020204030203" pitchFamily="34" charset="0"/>
              </a:rPr>
              <a:t>"sample.pdf" will be converted into an image and is saved as a jpg image in the folder.</a:t>
            </a:r>
          </a:p>
        </p:txBody>
      </p:sp>
    </p:spTree>
    <p:extLst>
      <p:ext uri="{BB962C8B-B14F-4D97-AF65-F5344CB8AC3E}">
        <p14:creationId xmlns:p14="http://schemas.microsoft.com/office/powerpoint/2010/main" val="1868695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4D6C1-A51D-4E42-9206-BDF4B34636BF}"/>
              </a:ext>
            </a:extLst>
          </p:cNvPr>
          <p:cNvSpPr>
            <a:spLocks noGrp="1"/>
          </p:cNvSpPr>
          <p:nvPr>
            <p:ph type="title"/>
          </p:nvPr>
        </p:nvSpPr>
        <p:spPr/>
        <p:txBody>
          <a:bodyPr/>
          <a:lstStyle/>
          <a:p>
            <a:r>
              <a:rPr lang="en-IN" b="1" i="0" dirty="0">
                <a:solidFill>
                  <a:srgbClr val="2D2828"/>
                </a:solidFill>
                <a:effectLst/>
                <a:latin typeface="Open Sans" panose="020B0606030504020204" pitchFamily="34" charset="0"/>
              </a:rPr>
              <a:t>Text Extraction Code</a:t>
            </a:r>
            <a:br>
              <a:rPr lang="en-IN" b="1" i="0" dirty="0">
                <a:solidFill>
                  <a:srgbClr val="2D2828"/>
                </a:solidFill>
                <a:effectLst/>
                <a:latin typeface="Open Sans" panose="020B0606030504020204" pitchFamily="34" charset="0"/>
              </a:rPr>
            </a:br>
            <a:endParaRPr lang="en-IN" dirty="0"/>
          </a:p>
        </p:txBody>
      </p:sp>
      <p:sp>
        <p:nvSpPr>
          <p:cNvPr id="4" name="Text Placeholder 3">
            <a:extLst>
              <a:ext uri="{FF2B5EF4-FFF2-40B4-BE49-F238E27FC236}">
                <a16:creationId xmlns:a16="http://schemas.microsoft.com/office/drawing/2014/main" id="{0F9C4FFA-0C9D-4FCA-99CD-C5288AEBAF87}"/>
              </a:ext>
            </a:extLst>
          </p:cNvPr>
          <p:cNvSpPr>
            <a:spLocks noGrp="1"/>
          </p:cNvSpPr>
          <p:nvPr>
            <p:ph type="body" idx="2"/>
          </p:nvPr>
        </p:nvSpPr>
        <p:spPr>
          <a:xfrm>
            <a:off x="5113102" y="1318650"/>
            <a:ext cx="3374400" cy="2404366"/>
          </a:xfrm>
        </p:spPr>
        <p:txBody>
          <a:bodyPr/>
          <a:lstStyle/>
          <a:p>
            <a:pPr marL="146050" indent="0" algn="l">
              <a:buNone/>
            </a:pPr>
            <a:r>
              <a:rPr lang="en-US" b="0" i="0" dirty="0">
                <a:effectLst/>
                <a:latin typeface="Lato" panose="020F0502020204030203" pitchFamily="34" charset="0"/>
                <a:ea typeface="Lato" panose="020F0502020204030203" pitchFamily="34" charset="0"/>
                <a:cs typeface="Lato" panose="020F0502020204030203" pitchFamily="34" charset="0"/>
              </a:rPr>
              <a:t>Implement text extraction code in OCR.py Python file</a:t>
            </a:r>
            <a:br>
              <a:rPr lang="en-US" b="0" i="0" dirty="0">
                <a:effectLst/>
                <a:latin typeface="Lato" panose="020F0502020204030203" pitchFamily="34" charset="0"/>
                <a:ea typeface="Lato" panose="020F0502020204030203" pitchFamily="34" charset="0"/>
                <a:cs typeface="Lato" panose="020F0502020204030203" pitchFamily="34" charset="0"/>
              </a:rPr>
            </a:br>
            <a:r>
              <a:rPr lang="en-US" b="0" i="0" dirty="0">
                <a:effectLst/>
                <a:latin typeface="Lato" panose="020F0502020204030203" pitchFamily="34" charset="0"/>
                <a:ea typeface="Lato" panose="020F0502020204030203" pitchFamily="34" charset="0"/>
                <a:cs typeface="Lato" panose="020F0502020204030203" pitchFamily="34" charset="0"/>
              </a:rPr>
              <a:t>This includes the following steps</a:t>
            </a:r>
          </a:p>
          <a:p>
            <a:pPr marL="146050" indent="0" algn="l">
              <a:buNone/>
            </a:pPr>
            <a:endParaRPr lang="en-US" b="0" i="0" dirty="0">
              <a:effectLst/>
              <a:latin typeface="Lato" panose="020F0502020204030203" pitchFamily="34" charset="0"/>
              <a:ea typeface="Lato" panose="020F0502020204030203" pitchFamily="34" charset="0"/>
              <a:cs typeface="Lato" panose="020F0502020204030203" pitchFamily="34" charset="0"/>
            </a:endParaRPr>
          </a:p>
          <a:p>
            <a:pPr marL="146050" indent="0" algn="l">
              <a:buNone/>
            </a:pPr>
            <a:r>
              <a:rPr lang="en-US" b="1" i="0" dirty="0">
                <a:effectLst/>
                <a:latin typeface="Lato" panose="020F0502020204030203" pitchFamily="34" charset="0"/>
                <a:ea typeface="Lato" panose="020F0502020204030203" pitchFamily="34" charset="0"/>
                <a:cs typeface="Lato" panose="020F0502020204030203" pitchFamily="34" charset="0"/>
              </a:rPr>
              <a:t>Step 1:</a:t>
            </a:r>
            <a:r>
              <a:rPr lang="en-US" b="0" i="0" dirty="0">
                <a:effectLst/>
                <a:latin typeface="Lato" panose="020F0502020204030203" pitchFamily="34" charset="0"/>
                <a:ea typeface="Lato" panose="020F0502020204030203" pitchFamily="34" charset="0"/>
                <a:cs typeface="Lato" panose="020F0502020204030203" pitchFamily="34" charset="0"/>
              </a:rPr>
              <a:t> Loading necessary libraries</a:t>
            </a:r>
          </a:p>
          <a:p>
            <a:pPr marL="146050" indent="0">
              <a:buNone/>
            </a:pPr>
            <a:r>
              <a:rPr lang="en-IN" b="1" i="0" dirty="0">
                <a:effectLst/>
                <a:latin typeface="Lato" panose="020F0502020204030203" pitchFamily="34" charset="0"/>
                <a:ea typeface="Lato" panose="020F0502020204030203" pitchFamily="34" charset="0"/>
                <a:cs typeface="Lato" panose="020F0502020204030203" pitchFamily="34" charset="0"/>
              </a:rPr>
              <a:t>Step2:</a:t>
            </a:r>
            <a:r>
              <a:rPr lang="en-IN" b="0" i="0" dirty="0">
                <a:effectLst/>
                <a:latin typeface="Lato" panose="020F0502020204030203" pitchFamily="34" charset="0"/>
                <a:ea typeface="Lato" panose="020F0502020204030203" pitchFamily="34" charset="0"/>
                <a:cs typeface="Lato" panose="020F0502020204030203" pitchFamily="34" charset="0"/>
              </a:rPr>
              <a:t> Load necessary initializations</a:t>
            </a:r>
          </a:p>
          <a:p>
            <a:pPr marL="146050" indent="0">
              <a:buNone/>
            </a:pPr>
            <a:r>
              <a:rPr lang="en-US" b="1" i="0" dirty="0">
                <a:effectLst/>
                <a:latin typeface="Lato" panose="020F0502020204030203" pitchFamily="34" charset="0"/>
                <a:ea typeface="Lato" panose="020F0502020204030203" pitchFamily="34" charset="0"/>
                <a:cs typeface="Lato" panose="020F0502020204030203" pitchFamily="34" charset="0"/>
              </a:rPr>
              <a:t>Step3:</a:t>
            </a:r>
            <a:r>
              <a:rPr lang="en-US" b="0" i="0" dirty="0">
                <a:effectLst/>
                <a:latin typeface="Lato" panose="020F0502020204030203" pitchFamily="34" charset="0"/>
                <a:ea typeface="Lato" panose="020F0502020204030203" pitchFamily="34" charset="0"/>
                <a:cs typeface="Lato" panose="020F0502020204030203" pitchFamily="34" charset="0"/>
              </a:rPr>
              <a:t> Save the images of PDF in the folder</a:t>
            </a:r>
            <a:endParaRPr lang="en-IN" dirty="0">
              <a:latin typeface="Lato" panose="020F0502020204030203" pitchFamily="34" charset="0"/>
              <a:ea typeface="Lato" panose="020F0502020204030203" pitchFamily="34" charset="0"/>
              <a:cs typeface="Lato" panose="020F0502020204030203" pitchFamily="34" charset="0"/>
            </a:endParaRPr>
          </a:p>
          <a:p>
            <a:pPr marL="146050" indent="0">
              <a:buNone/>
            </a:pPr>
            <a:r>
              <a:rPr lang="en-US" b="1" i="0" dirty="0">
                <a:effectLst/>
                <a:latin typeface="Lato" panose="020F0502020204030203" pitchFamily="34" charset="0"/>
                <a:ea typeface="Lato" panose="020F0502020204030203" pitchFamily="34" charset="0"/>
                <a:cs typeface="Lato" panose="020F0502020204030203" pitchFamily="34" charset="0"/>
              </a:rPr>
              <a:t>Step4:</a:t>
            </a:r>
            <a:r>
              <a:rPr lang="en-US" b="0" i="0" dirty="0">
                <a:effectLst/>
                <a:latin typeface="Lato" panose="020F0502020204030203" pitchFamily="34" charset="0"/>
                <a:ea typeface="Lato" panose="020F0502020204030203" pitchFamily="34" charset="0"/>
                <a:cs typeface="Lato" panose="020F0502020204030203" pitchFamily="34" charset="0"/>
              </a:rPr>
              <a:t> Recognizing the text from OCR</a:t>
            </a:r>
            <a:endParaRPr lang="en-IN"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561996383"/>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69B9A5"/>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966</Words>
  <Application>Microsoft Office PowerPoint</Application>
  <PresentationFormat>On-screen Show (16:9)</PresentationFormat>
  <Paragraphs>106</Paragraphs>
  <Slides>16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Montserrat</vt:lpstr>
      <vt:lpstr>Lato</vt:lpstr>
      <vt:lpstr>Open Sans</vt:lpstr>
      <vt:lpstr>Raleway</vt:lpstr>
      <vt:lpstr>Streamline</vt:lpstr>
      <vt:lpstr>Extract And Organize  Information In Images With AI Using IBM Services </vt:lpstr>
      <vt:lpstr>Mini Project  </vt:lpstr>
      <vt:lpstr> Abstract</vt:lpstr>
      <vt:lpstr>Introduction </vt:lpstr>
      <vt:lpstr> Overview  </vt:lpstr>
      <vt:lpstr>Project Workflow   </vt:lpstr>
      <vt:lpstr>Technologies</vt:lpstr>
      <vt:lpstr>Text Extraction In Documents </vt:lpstr>
      <vt:lpstr>Text Extraction Code </vt:lpstr>
      <vt:lpstr>Build Flask Application </vt:lpstr>
      <vt:lpstr>PowerPoint Presentation</vt:lpstr>
      <vt:lpstr>PowerPoint Presentation</vt:lpstr>
      <vt:lpstr>PowerPoint Presentation</vt:lpstr>
      <vt:lpstr>PowerPoint Presentation</vt:lpstr>
      <vt:lpstr>Conclusion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Extract And Organize  Information In Images With AI Using IBM Services</dc:title>
  <dc:creator>Rachana Cheekati</dc:creator>
  <cp:lastModifiedBy>Krishna Chaithanya Cheekati</cp:lastModifiedBy>
  <cp:revision>2</cp:revision>
  <dcterms:modified xsi:type="dcterms:W3CDTF">2021-12-04T03:54:19Z</dcterms:modified>
</cp:coreProperties>
</file>